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73" r:id="rId2"/>
    <p:sldId id="280" r:id="rId3"/>
    <p:sldId id="277" r:id="rId4"/>
    <p:sldId id="274" r:id="rId5"/>
    <p:sldId id="276" r:id="rId6"/>
    <p:sldId id="257" r:id="rId7"/>
    <p:sldId id="265" r:id="rId8"/>
    <p:sldId id="281" r:id="rId9"/>
    <p:sldId id="275" r:id="rId10"/>
    <p:sldId id="282" r:id="rId11"/>
    <p:sldId id="266"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B3A"/>
    <a:srgbClr val="065AAD"/>
    <a:srgbClr val="9964AC"/>
    <a:srgbClr val="156082"/>
    <a:srgbClr val="000000"/>
    <a:srgbClr val="609CFF"/>
    <a:srgbClr val="F6C6AD"/>
    <a:srgbClr val="E3B8A0"/>
    <a:srgbClr val="F6C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4"/>
    <p:restoredTop sz="92394"/>
  </p:normalViewPr>
  <p:slideViewPr>
    <p:cSldViewPr snapToGrid="0">
      <p:cViewPr varScale="1">
        <p:scale>
          <a:sx n="114" d="100"/>
          <a:sy n="114" d="100"/>
        </p:scale>
        <p:origin x="6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26/02/2025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FA2EA1-A02B-734D-984F-3E9028017EA1}" type="slidenum">
              <a:rPr lang="en-GB" smtClean="0"/>
              <a:t>1</a:t>
            </a:fld>
            <a:endParaRPr lang="en-GB"/>
          </a:p>
        </p:txBody>
      </p:sp>
    </p:spTree>
    <p:extLst>
      <p:ext uri="{BB962C8B-B14F-4D97-AF65-F5344CB8AC3E}">
        <p14:creationId xmlns:p14="http://schemas.microsoft.com/office/powerpoint/2010/main" val="348544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with all that said and done, what are we seeing? Well things are almost off the ground but as you can see from this output, results are beginning to roll in. We’re here looking at a confusion matrix built with the haemagglutinin protein from every sample except the H1N1. </a:t>
            </a:r>
          </a:p>
          <a:p>
            <a:endParaRPr lang="en-GB" dirty="0"/>
          </a:p>
          <a:p>
            <a:r>
              <a:rPr lang="en-GB" dirty="0"/>
              <a:t>Smith 2009 fig 1 + supp. beast trees </a:t>
            </a:r>
          </a:p>
        </p:txBody>
      </p:sp>
      <p:sp>
        <p:nvSpPr>
          <p:cNvPr id="4" name="Slide Number Placeholder 3"/>
          <p:cNvSpPr>
            <a:spLocks noGrp="1"/>
          </p:cNvSpPr>
          <p:nvPr>
            <p:ph type="sldNum" sz="quarter" idx="5"/>
          </p:nvPr>
        </p:nvSpPr>
        <p:spPr/>
        <p:txBody>
          <a:bodyPr/>
          <a:lstStyle/>
          <a:p>
            <a:fld id="{04FA2EA1-A02B-734D-984F-3E9028017EA1}" type="slidenum">
              <a:rPr lang="en-GB" smtClean="0"/>
              <a:t>10</a:t>
            </a:fld>
            <a:endParaRPr lang="en-GB"/>
          </a:p>
        </p:txBody>
      </p:sp>
    </p:spTree>
    <p:extLst>
      <p:ext uri="{BB962C8B-B14F-4D97-AF65-F5344CB8AC3E}">
        <p14:creationId xmlns:p14="http://schemas.microsoft.com/office/powerpoint/2010/main" val="475832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p:cNvSpPr>
            <a:spLocks noGrp="1"/>
          </p:cNvSpPr>
          <p:nvPr>
            <p:ph type="sldNum" sz="quarter" idx="5"/>
          </p:nvPr>
        </p:nvSpPr>
        <p:spPr/>
        <p:txBody>
          <a:bodyPr/>
          <a:lstStyle/>
          <a:p>
            <a:fld id="{04FA2EA1-A02B-734D-984F-3E9028017EA1}" type="slidenum">
              <a:rPr lang="en-GB" smtClean="0"/>
              <a:t>11</a:t>
            </a:fld>
            <a:endParaRPr lang="en-GB"/>
          </a:p>
        </p:txBody>
      </p:sp>
    </p:spTree>
    <p:extLst>
      <p:ext uri="{BB962C8B-B14F-4D97-AF65-F5344CB8AC3E}">
        <p14:creationId xmlns:p14="http://schemas.microsoft.com/office/powerpoint/2010/main" val="629413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a brief introduction: Hello I’m Jordan, currently at the CVR on a joint program with the German Helmholtz Institute of One Health. I’ve been looking at virus evolution in some form or another for a long-time at Glasgow – undergrad, masters, RA, </a:t>
            </a:r>
            <a:r>
              <a:rPr lang="en-GB" dirty="0" err="1"/>
              <a:t>phd</a:t>
            </a:r>
            <a:r>
              <a:rPr lang="en-GB" dirty="0"/>
              <a:t>, postdoc... To touch on two examples, I spent a few months with Daniel Streicker exploring phylogeography of bat rabies viruses in Peru and how features of the terrain might influence spread throughout the region. Then during my </a:t>
            </a:r>
            <a:r>
              <a:rPr lang="en-GB" dirty="0" err="1"/>
              <a:t>phd</a:t>
            </a:r>
            <a:r>
              <a:rPr lang="en-GB" dirty="0"/>
              <a:t> I worked on a modelled outbreak of Equine Influenza, where we had two parallel transmission experiments involving horses – half of which were vaccinated, the other half never encountered IAV. From that, we got some deep sequencing data that enabled me to look at sub-consensus evolution along transmission chains, transmission bottlenecks and how the differing immune states of hosts impact the way the viruses evolve on a small-scale.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now I’m going from small-scale, local evolution of EIV to historical host shifts of Influenza A viruses </a:t>
            </a:r>
            <a:r>
              <a:rPr lang="en-GB" dirty="0" err="1"/>
              <a:t>en</a:t>
            </a:r>
            <a:r>
              <a:rPr lang="en-GB" dirty="0"/>
              <a:t> masse.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Receptor binding types of HA </a:t>
            </a:r>
          </a:p>
        </p:txBody>
      </p:sp>
      <p:sp>
        <p:nvSpPr>
          <p:cNvPr id="4" name="Slide Number Placeholder 3"/>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146157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obvious question from the project title – Why analyse a genomic dataset using two completely independent approaches? Phylodynamics and a chemical approach to protein analysis are both well-established avenues of research. There are arguments to be made that any changes to proteins will be reflected in the phylogeny but its where these two approaches </a:t>
            </a:r>
            <a:r>
              <a:rPr lang="en-GB" b="1" i="0" dirty="0"/>
              <a:t>don’t </a:t>
            </a:r>
            <a:r>
              <a:rPr lang="en-GB" dirty="0"/>
              <a:t>overlap that I’m trying to observe. To see if they really are two sides of the same coin, or if one can present patterns in the data that the other is blind to. And of course, each analytical method has its limitations. Phylogenies are, by definition, great at understanding the relationships between sequences and how they change over time, whereas physio-chemical datasets of protein properties are far more generalisable and independent of each other which allows them to accommodate highly-divergent samples. Finally, phylogenetics allows a great look backwards at the way existing sequences relate to one another, but may struggle in terms of forward-predictions or chucking a completely novel sequence in.</a:t>
            </a:r>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1280985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kind of models are we talking about when referencing “protein features”? So far, we’ve stuck with a handful of features that describe the composition of protein sequences: how many times do certain amino acids show up within the protein, what sort of amino acids are present in the protein? Like the example illustrated here, where the amino acid alphabet is reduced to just 7 groups based on similar charges, weights, that kind of thing. Or alternatively, just raw metrics regarding the protein as a whole: its hydrophobicity, its solubility, charge etc. </a:t>
            </a:r>
          </a:p>
          <a:p>
            <a:r>
              <a:rPr lang="en-GB" dirty="0"/>
              <a:t>These are what we used in creating the many, many random forest models that are the basis of this half of the project. </a:t>
            </a:r>
          </a:p>
        </p:txBody>
      </p:sp>
      <p:sp>
        <p:nvSpPr>
          <p:cNvPr id="4" name="Slide Number Placeholder 3"/>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2129391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Onto a brief summary of random forests, for those who may be unfamiliar with them. It basically boils down to sorting algorithms – labelled training data are fed into the model; that is, the features we just discussed which all receive some kind of distinguishing label – here whether the virus that the protein comes from was isolated from an avian or a mammalian host. The training data are divided up into groups and each group is used to train one tree. Here as an example, we take our 100 sequences and split them into 3 groups of 30, each one of those groups is used to train a separate decision tree which are then all aggregated to form a final predictive model tree. Much like bootstrapping a maximum likelihood phylogenetic tree, its trees all the way down! </a:t>
            </a:r>
          </a:p>
          <a:p>
            <a:r>
              <a:rPr lang="en-GB" dirty="0"/>
              <a:t>The benefit of creating models in this way is that any samples that were not part of the original groupings (our 10 leftover sequences) can then be presented to the model as novel data. Therefore, validating how well our model actually performs because we know which label those sequences had, whether they came from avian or mammalian hosts. </a:t>
            </a:r>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3273638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identified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samples and retained only those which had 95% or lower sequence identity in order to capture the widest range of diverse proteins. This narrowed us down to just under 6700 proteins in total; some of which were from the same virus so we ended up with 4551 unique virus genomes. </a:t>
            </a:r>
          </a:p>
          <a:p>
            <a:r>
              <a:rPr lang="en-GB" dirty="0"/>
              <a:t>Then compositional and chemical features of proteins calculated with </a:t>
            </a:r>
            <a:r>
              <a:rPr lang="en-GB" dirty="0" err="1"/>
              <a:t>iFeaturesOmega</a:t>
            </a:r>
            <a:r>
              <a:rPr lang="en-GB" dirty="0"/>
              <a:t> were used to train random forest models. As I mentioned, an important part of creating these RF models is holding out a subset of the data to be used as part of the validation process; therefore each of the 25 flu subtypes we identified was removed iteratively from the training data. </a:t>
            </a:r>
          </a:p>
          <a:p>
            <a:r>
              <a:rPr lang="en-GB" dirty="0"/>
              <a:t>The first model used the 2mers as the predictive feature for the HA protein, using all of the dataset </a:t>
            </a:r>
            <a:r>
              <a:rPr lang="en-GB" b="1" dirty="0"/>
              <a:t>except </a:t>
            </a:r>
            <a:r>
              <a:rPr lang="en-GB" b="0" dirty="0"/>
              <a:t>for the proteins coming from H1N1 viruses. So the first model sees all of the non-H1N1 HA proteins and “learns” to classify sequences as avian or mammalian based on their protein features. Then, the H1N1 data that we hid from the model is presented as entirely novel and used to make a prediction; the model has never seen any of these H1N1 sequences before so can it attribute the correct label to them? </a:t>
            </a:r>
            <a:endParaRPr lang="en-GB" b="1" dirty="0"/>
          </a:p>
        </p:txBody>
      </p:sp>
      <p:sp>
        <p:nvSpPr>
          <p:cNvPr id="4" name="Slide Number Placeholder 3"/>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AF87-C649-1517-5055-F0311F6EB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16F87-C603-BA01-2E71-7D161DF8C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3C5C-B8DA-AEA8-45C2-61C00F949A2B}"/>
              </a:ext>
            </a:extLst>
          </p:cNvPr>
          <p:cNvSpPr>
            <a:spLocks noGrp="1"/>
          </p:cNvSpPr>
          <p:nvPr>
            <p:ph type="body" idx="1"/>
          </p:nvPr>
        </p:nvSpPr>
        <p:spPr/>
        <p:txBody>
          <a:bodyPr/>
          <a:lstStyle/>
          <a:p>
            <a:r>
              <a:rPr lang="en-GB" dirty="0"/>
              <a:t>So all of that is just the first model! We then expand this to each of the protein features and each of the 8 major IAV proteins. Resulting in 48 different models which are then stacked – compiled in a way such that any features of any protein could be fed into the model and we get an output prediction of whether that protein is from an avian or mammalian virus. Then, we go back to the beginning of the modelling process to do the same with H1N2: proteins of H1N2 viruses are “held-out” and we make another 48 models of each feature set and each protein which are combined into Stack 2. Stack 2 is then validated using the H1N2 data that we put back in and you get the picture… A collection of models that look at the input of some protein features and give an estimate of whether the protein comes from avian or mammalian viruses.</a:t>
            </a:r>
          </a:p>
        </p:txBody>
      </p:sp>
      <p:sp>
        <p:nvSpPr>
          <p:cNvPr id="4" name="Slide Number Placeholder 3">
            <a:extLst>
              <a:ext uri="{FF2B5EF4-FFF2-40B4-BE49-F238E27FC236}">
                <a16:creationId xmlns:a16="http://schemas.microsoft.com/office/drawing/2014/main" id="{B1B96271-8A33-FAD1-30E9-C191C202C224}"/>
              </a:ext>
            </a:extLst>
          </p:cNvPr>
          <p:cNvSpPr>
            <a:spLocks noGrp="1"/>
          </p:cNvSpPr>
          <p:nvPr>
            <p:ph type="sldNum" sz="quarter" idx="5"/>
          </p:nvPr>
        </p:nvSpPr>
        <p:spPr/>
        <p:txBody>
          <a:bodyPr/>
          <a:lstStyle/>
          <a:p>
            <a:fld id="{04FA2EA1-A02B-734D-984F-3E9028017EA1}" type="slidenum">
              <a:rPr lang="en-GB" smtClean="0"/>
              <a:t>8</a:t>
            </a:fld>
            <a:endParaRPr lang="en-GB"/>
          </a:p>
        </p:txBody>
      </p:sp>
    </p:spTree>
    <p:extLst>
      <p:ext uri="{BB962C8B-B14F-4D97-AF65-F5344CB8AC3E}">
        <p14:creationId xmlns:p14="http://schemas.microsoft.com/office/powerpoint/2010/main" val="230084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part of model construction which I haven’t touched on yet is the class of labels. So far, everything example I’ve said has been based on a simple, two-class classification – is the origin host avian or mammalian? However, just like phylogenetic trees, the decision trees made as part of the random forest modelling can branch internally and add extra classifications. If a sequence is from a mammalian host, is that host a bat, a dog? Hence, for each model, we actually made two versions – a two-class and multi-class versions. They function the exact same, the multi-class one just has additional labels: bat, dog, horse, human and pig rather than just mammalian.</a:t>
            </a:r>
          </a:p>
        </p:txBody>
      </p:sp>
      <p:sp>
        <p:nvSpPr>
          <p:cNvPr id="4" name="Slide Number Placeholder 3"/>
          <p:cNvSpPr>
            <a:spLocks noGrp="1"/>
          </p:cNvSpPr>
          <p:nvPr>
            <p:ph type="sldNum" sz="quarter" idx="5"/>
          </p:nvPr>
        </p:nvSpPr>
        <p:spPr/>
        <p:txBody>
          <a:bodyPr/>
          <a:lstStyle/>
          <a:p>
            <a:fld id="{04FA2EA1-A02B-734D-984F-3E9028017EA1}" type="slidenum">
              <a:rPr lang="en-GB" smtClean="0"/>
              <a:t>9</a:t>
            </a:fld>
            <a:endParaRPr lang="en-GB"/>
          </a:p>
        </p:txBody>
      </p:sp>
    </p:spTree>
    <p:extLst>
      <p:ext uri="{BB962C8B-B14F-4D97-AF65-F5344CB8AC3E}">
        <p14:creationId xmlns:p14="http://schemas.microsoft.com/office/powerpoint/2010/main" val="238568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26/02/2025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26/02/2025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1122363"/>
            <a:ext cx="12107917" cy="2387600"/>
          </a:xfrm>
        </p:spPr>
        <p:txBody>
          <a:bodyPr>
            <a:normAutofit/>
          </a:bodyPr>
          <a:lstStyle/>
          <a:p>
            <a:r>
              <a:rPr lang="en-GB" sz="5400" b="1" i="0" strike="noStrike" dirty="0">
                <a:solidFill>
                  <a:srgbClr val="000000"/>
                </a:solidFill>
                <a:effectLst/>
                <a:latin typeface="Calibri" panose="020F0502020204030204" pitchFamily="34" charset="0"/>
              </a:rPr>
              <a:t> Machine Learning Meets Phylodynamics</a:t>
            </a:r>
            <a:endParaRPr lang="en-GB" sz="5400" dirty="0"/>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602038"/>
            <a:ext cx="12192000" cy="1655762"/>
          </a:xfrm>
        </p:spPr>
        <p:txBody>
          <a:bodyPr>
            <a:normAutofit/>
          </a:bodyPr>
          <a:lstStyle/>
          <a:p>
            <a:r>
              <a:rPr lang="en-GB" sz="4000" b="1" u="none" strike="noStrike" dirty="0">
                <a:solidFill>
                  <a:srgbClr val="000000"/>
                </a:solidFill>
                <a:effectLst/>
                <a:latin typeface="Calibri" panose="020F0502020204030204" pitchFamily="34" charset="0"/>
              </a:rPr>
              <a:t>A modern approach for historical host shifts</a:t>
            </a:r>
            <a:endParaRPr lang="en-GB" sz="4000" dirty="0"/>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8E3755-E0DF-DB8E-1189-547348777A22}"/>
              </a:ext>
            </a:extLst>
          </p:cNvPr>
          <p:cNvSpPr txBox="1"/>
          <p:nvPr/>
        </p:nvSpPr>
        <p:spPr>
          <a:xfrm>
            <a:off x="446049" y="1835565"/>
            <a:ext cx="3746810" cy="1754326"/>
          </a:xfrm>
          <a:prstGeom prst="rect">
            <a:avLst/>
          </a:prstGeom>
          <a:noFill/>
        </p:spPr>
        <p:txBody>
          <a:bodyPr wrap="square" rtlCol="0">
            <a:spAutoFit/>
          </a:bodyPr>
          <a:lstStyle/>
          <a:p>
            <a:pPr algn="ctr"/>
            <a:r>
              <a:rPr lang="en-GB" dirty="0"/>
              <a:t>Confusion Matrix and Statistics</a:t>
            </a:r>
          </a:p>
          <a:p>
            <a:pPr algn="ctr"/>
            <a:r>
              <a:rPr lang="en-GB" dirty="0"/>
              <a:t>                                         </a:t>
            </a:r>
          </a:p>
          <a:p>
            <a:pPr algn="ctr"/>
            <a:r>
              <a:rPr lang="en-GB" dirty="0"/>
              <a:t>Accuracy : 0.594          </a:t>
            </a:r>
          </a:p>
          <a:p>
            <a:pPr algn="ctr"/>
            <a:r>
              <a:rPr lang="en-GB" dirty="0"/>
              <a:t>95% CI : (0.566, 0.6216)</a:t>
            </a:r>
          </a:p>
          <a:p>
            <a:pPr algn="ctr"/>
            <a:r>
              <a:rPr lang="en-GB" dirty="0"/>
              <a:t>No Information Rate : 0.5948            P-Value [</a:t>
            </a:r>
            <a:r>
              <a:rPr lang="en-GB" dirty="0" err="1"/>
              <a:t>Acc</a:t>
            </a:r>
            <a:r>
              <a:rPr lang="en-GB" dirty="0"/>
              <a:t> &gt; NIR] : 0.5354         </a:t>
            </a:r>
          </a:p>
        </p:txBody>
      </p:sp>
      <p:graphicFrame>
        <p:nvGraphicFramePr>
          <p:cNvPr id="5" name="Table 4">
            <a:extLst>
              <a:ext uri="{FF2B5EF4-FFF2-40B4-BE49-F238E27FC236}">
                <a16:creationId xmlns:a16="http://schemas.microsoft.com/office/drawing/2014/main" id="{F3DA2FB2-258B-B13D-951D-12B3ADB9E507}"/>
              </a:ext>
            </a:extLst>
          </p:cNvPr>
          <p:cNvGraphicFramePr>
            <a:graphicFrameLocks noGrp="1"/>
          </p:cNvGraphicFramePr>
          <p:nvPr>
            <p:extLst>
              <p:ext uri="{D42A27DB-BD31-4B8C-83A1-F6EECF244321}">
                <p14:modId xmlns:p14="http://schemas.microsoft.com/office/powerpoint/2010/main" val="1971295945"/>
              </p:ext>
            </p:extLst>
          </p:nvPr>
        </p:nvGraphicFramePr>
        <p:xfrm>
          <a:off x="446049" y="3986581"/>
          <a:ext cx="4076014" cy="2302792"/>
        </p:xfrm>
        <a:graphic>
          <a:graphicData uri="http://schemas.openxmlformats.org/drawingml/2006/table">
            <a:tbl>
              <a:tblPr>
                <a:tableStyleId>{073A0DAA-6AF3-43AB-8588-CEC1D06C72B9}</a:tableStyleId>
              </a:tblPr>
              <a:tblGrid>
                <a:gridCol w="680784">
                  <a:extLst>
                    <a:ext uri="{9D8B030D-6E8A-4147-A177-3AD203B41FA5}">
                      <a16:colId xmlns:a16="http://schemas.microsoft.com/office/drawing/2014/main" val="1296287657"/>
                    </a:ext>
                  </a:extLst>
                </a:gridCol>
                <a:gridCol w="555942">
                  <a:extLst>
                    <a:ext uri="{9D8B030D-6E8A-4147-A177-3AD203B41FA5}">
                      <a16:colId xmlns:a16="http://schemas.microsoft.com/office/drawing/2014/main" val="316330344"/>
                    </a:ext>
                  </a:extLst>
                </a:gridCol>
                <a:gridCol w="1055319">
                  <a:extLst>
                    <a:ext uri="{9D8B030D-6E8A-4147-A177-3AD203B41FA5}">
                      <a16:colId xmlns:a16="http://schemas.microsoft.com/office/drawing/2014/main" val="1278810208"/>
                    </a:ext>
                  </a:extLst>
                </a:gridCol>
                <a:gridCol w="960755">
                  <a:extLst>
                    <a:ext uri="{9D8B030D-6E8A-4147-A177-3AD203B41FA5}">
                      <a16:colId xmlns:a16="http://schemas.microsoft.com/office/drawing/2014/main" val="2737471648"/>
                    </a:ext>
                  </a:extLst>
                </a:gridCol>
                <a:gridCol w="823214">
                  <a:extLst>
                    <a:ext uri="{9D8B030D-6E8A-4147-A177-3AD203B41FA5}">
                      <a16:colId xmlns:a16="http://schemas.microsoft.com/office/drawing/2014/main" val="167085390"/>
                    </a:ext>
                  </a:extLst>
                </a:gridCol>
              </a:tblGrid>
              <a:tr h="575698">
                <a:tc>
                  <a:txBody>
                    <a:bodyPr/>
                    <a:lstStyle/>
                    <a:p>
                      <a:pPr algn="ctr"/>
                      <a:r>
                        <a:rPr lang="en-GB" sz="1800" b="0" dirty="0"/>
                        <a:t>Pred</a:t>
                      </a:r>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Ref</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Avian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Human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Swine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788411"/>
                  </a:ext>
                </a:extLst>
              </a:tr>
              <a:tr h="575698">
                <a:tc gridSpan="2">
                  <a:txBody>
                    <a:bodyPr/>
                    <a:lstStyle/>
                    <a:p>
                      <a:pPr algn="ctr"/>
                      <a:r>
                        <a:rPr lang="en-GB" sz="1800" b="0" dirty="0"/>
                        <a:t>Avian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a:p>
                  </a:txBody>
                  <a:tcPr/>
                </a:tc>
                <a:tc>
                  <a:txBody>
                    <a:bodyPr/>
                    <a:lstStyle/>
                    <a:p>
                      <a:pPr algn="ctr"/>
                      <a:r>
                        <a:rPr lang="en-GB" sz="1800" b="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7625411"/>
                  </a:ext>
                </a:extLst>
              </a:tr>
              <a:tr h="575698">
                <a:tc gridSpan="2">
                  <a:txBody>
                    <a:bodyPr/>
                    <a:lstStyle/>
                    <a:p>
                      <a:pPr algn="ctr"/>
                      <a:r>
                        <a:rPr lang="en-GB" sz="1800" b="0" dirty="0"/>
                        <a:t>Human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a:p>
                  </a:txBody>
                  <a:tcPr/>
                </a:tc>
                <a:tc>
                  <a:txBody>
                    <a:bodyPr/>
                    <a:lstStyle/>
                    <a:p>
                      <a:pPr algn="ctr"/>
                      <a:r>
                        <a:rPr lang="en-GB" sz="18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305418"/>
                  </a:ext>
                </a:extLst>
              </a:tr>
              <a:tr h="575698">
                <a:tc gridSpan="2">
                  <a:txBody>
                    <a:bodyPr/>
                    <a:lstStyle/>
                    <a:p>
                      <a:pPr algn="ctr"/>
                      <a:r>
                        <a:rPr lang="en-GB" sz="1800" b="0" dirty="0"/>
                        <a:t>Swine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a:p>
                  </a:txBody>
                  <a:tcPr/>
                </a:tc>
                <a:tc>
                  <a:txBody>
                    <a:bodyPr/>
                    <a:lstStyle/>
                    <a:p>
                      <a:pPr algn="ctr"/>
                      <a:r>
                        <a:rPr lang="en-GB" sz="1800" b="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800" b="0" dirty="0"/>
                        <a:t>467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t>726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0658847"/>
                  </a:ext>
                </a:extLst>
              </a:tr>
            </a:tbl>
          </a:graphicData>
        </a:graphic>
      </p:graphicFrame>
      <p:cxnSp>
        <p:nvCxnSpPr>
          <p:cNvPr id="7" name="Straight Connector 6">
            <a:extLst>
              <a:ext uri="{FF2B5EF4-FFF2-40B4-BE49-F238E27FC236}">
                <a16:creationId xmlns:a16="http://schemas.microsoft.com/office/drawing/2014/main" id="{42FBFCCE-049F-0F61-643E-53A6F81698F5}"/>
              </a:ext>
            </a:extLst>
          </p:cNvPr>
          <p:cNvCxnSpPr/>
          <p:nvPr/>
        </p:nvCxnSpPr>
        <p:spPr>
          <a:xfrm>
            <a:off x="446049" y="3986581"/>
            <a:ext cx="1237785" cy="574351"/>
          </a:xfrm>
          <a:prstGeom prst="line">
            <a:avLst/>
          </a:prstGeom>
        </p:spPr>
        <p:style>
          <a:lnRef idx="2">
            <a:schemeClr val="dk1"/>
          </a:lnRef>
          <a:fillRef idx="0">
            <a:schemeClr val="dk1"/>
          </a:fillRef>
          <a:effectRef idx="1">
            <a:schemeClr val="dk1"/>
          </a:effectRef>
          <a:fontRef idx="minor">
            <a:schemeClr val="tx1"/>
          </a:fontRef>
        </p:style>
      </p:cxnSp>
      <p:graphicFrame>
        <p:nvGraphicFramePr>
          <p:cNvPr id="10" name="Table 9">
            <a:extLst>
              <a:ext uri="{FF2B5EF4-FFF2-40B4-BE49-F238E27FC236}">
                <a16:creationId xmlns:a16="http://schemas.microsoft.com/office/drawing/2014/main" id="{B56ED49F-2F2A-71AC-633F-17F1ACE88AE4}"/>
              </a:ext>
            </a:extLst>
          </p:cNvPr>
          <p:cNvGraphicFramePr>
            <a:graphicFrameLocks noGrp="1"/>
          </p:cNvGraphicFramePr>
          <p:nvPr>
            <p:extLst>
              <p:ext uri="{D42A27DB-BD31-4B8C-83A1-F6EECF244321}">
                <p14:modId xmlns:p14="http://schemas.microsoft.com/office/powerpoint/2010/main" val="1519688783"/>
              </p:ext>
            </p:extLst>
          </p:nvPr>
        </p:nvGraphicFramePr>
        <p:xfrm>
          <a:off x="5792814" y="3734768"/>
          <a:ext cx="4665472" cy="2554605"/>
        </p:xfrm>
        <a:graphic>
          <a:graphicData uri="http://schemas.openxmlformats.org/drawingml/2006/table">
            <a:tbl>
              <a:tblPr>
                <a:tableStyleId>{5C22544A-7EE6-4342-B048-85BDC9FD1C3A}</a:tableStyleId>
              </a:tblPr>
              <a:tblGrid>
                <a:gridCol w="2173732">
                  <a:extLst>
                    <a:ext uri="{9D8B030D-6E8A-4147-A177-3AD203B41FA5}">
                      <a16:colId xmlns:a16="http://schemas.microsoft.com/office/drawing/2014/main" val="3660614538"/>
                    </a:ext>
                  </a:extLst>
                </a:gridCol>
                <a:gridCol w="599440">
                  <a:extLst>
                    <a:ext uri="{9D8B030D-6E8A-4147-A177-3AD203B41FA5}">
                      <a16:colId xmlns:a16="http://schemas.microsoft.com/office/drawing/2014/main" val="875091098"/>
                    </a:ext>
                  </a:extLst>
                </a:gridCol>
                <a:gridCol w="1149350">
                  <a:extLst>
                    <a:ext uri="{9D8B030D-6E8A-4147-A177-3AD203B41FA5}">
                      <a16:colId xmlns:a16="http://schemas.microsoft.com/office/drawing/2014/main" val="1858273905"/>
                    </a:ext>
                  </a:extLst>
                </a:gridCol>
                <a:gridCol w="742950">
                  <a:extLst>
                    <a:ext uri="{9D8B030D-6E8A-4147-A177-3AD203B41FA5}">
                      <a16:colId xmlns:a16="http://schemas.microsoft.com/office/drawing/2014/main" val="3069591083"/>
                    </a:ext>
                  </a:extLst>
                </a:gridCol>
              </a:tblGrid>
              <a:tr h="203200">
                <a:tc>
                  <a:txBody>
                    <a:bodyPr/>
                    <a:lstStyle/>
                    <a:p>
                      <a:pPr algn="l" fontAlgn="b"/>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GB" sz="1800" u="none" strike="noStrike" dirty="0">
                          <a:effectLst/>
                        </a:rPr>
                        <a:t>Avian</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Hominidae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Suidae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6456844"/>
                  </a:ext>
                </a:extLst>
              </a:tr>
              <a:tr h="203200">
                <a:tc>
                  <a:txBody>
                    <a:bodyPr/>
                    <a:lstStyle/>
                    <a:p>
                      <a:pPr algn="l" fontAlgn="b"/>
                      <a:r>
                        <a:rPr lang="en-GB" sz="1800" u="none" strike="noStrike" dirty="0">
                          <a:effectLst/>
                        </a:rPr>
                        <a:t>Sensitivity</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15%</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1%</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99%</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8110541"/>
                  </a:ext>
                </a:extLst>
              </a:tr>
              <a:tr h="203200">
                <a:tc>
                  <a:txBody>
                    <a:bodyPr/>
                    <a:lstStyle/>
                    <a:p>
                      <a:pPr algn="l" fontAlgn="b"/>
                      <a:r>
                        <a:rPr lang="en-GB" sz="1800" u="none" strike="noStrike">
                          <a:effectLst/>
                        </a:rPr>
                        <a:t>Specificity</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99%</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100%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2%</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183945"/>
                  </a:ext>
                </a:extLst>
              </a:tr>
              <a:tr h="203200">
                <a:tc>
                  <a:txBody>
                    <a:bodyPr/>
                    <a:lstStyle/>
                    <a:p>
                      <a:pPr algn="l" fontAlgn="b"/>
                      <a:r>
                        <a:rPr lang="en-GB" sz="1800" u="none" strike="noStrike">
                          <a:effectLst/>
                        </a:rPr>
                        <a:t>Pos Pred Valu</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27%</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100%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60%</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805717"/>
                  </a:ext>
                </a:extLst>
              </a:tr>
              <a:tr h="203200">
                <a:tc>
                  <a:txBody>
                    <a:bodyPr/>
                    <a:lstStyle/>
                    <a:p>
                      <a:pPr algn="l" fontAlgn="b"/>
                      <a:r>
                        <a:rPr lang="en-GB" sz="1800" u="none" strike="noStrike" dirty="0">
                          <a:effectLst/>
                        </a:rPr>
                        <a:t>Neg Pred Valu</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98%</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62%</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56%</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0242725"/>
                  </a:ext>
                </a:extLst>
              </a:tr>
              <a:tr h="203200">
                <a:tc>
                  <a:txBody>
                    <a:bodyPr/>
                    <a:lstStyle/>
                    <a:p>
                      <a:pPr algn="l" fontAlgn="b"/>
                      <a:r>
                        <a:rPr lang="en-GB" sz="1800" u="none" strike="noStrike">
                          <a:effectLst/>
                        </a:rPr>
                        <a:t>Prevalence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2%</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38%</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59%</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8307202"/>
                  </a:ext>
                </a:extLst>
              </a:tr>
              <a:tr h="203200">
                <a:tc>
                  <a:txBody>
                    <a:bodyPr/>
                    <a:lstStyle/>
                    <a:p>
                      <a:pPr algn="l" fontAlgn="b"/>
                      <a:r>
                        <a:rPr lang="en-GB" sz="1800" u="none" strike="noStrike">
                          <a:effectLst/>
                        </a:rPr>
                        <a:t>Detection Rate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0%</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59%</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686836"/>
                  </a:ext>
                </a:extLst>
              </a:tr>
              <a:tr h="203200">
                <a:tc>
                  <a:txBody>
                    <a:bodyPr/>
                    <a:lstStyle/>
                    <a:p>
                      <a:pPr algn="l" fontAlgn="b"/>
                      <a:r>
                        <a:rPr lang="en-GB" sz="1800" u="none" strike="noStrike">
                          <a:effectLst/>
                        </a:rPr>
                        <a:t>Detection Prevalence</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1%</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99%</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4089876"/>
                  </a:ext>
                </a:extLst>
              </a:tr>
              <a:tr h="203200">
                <a:tc>
                  <a:txBody>
                    <a:bodyPr/>
                    <a:lstStyle/>
                    <a:p>
                      <a:pPr algn="l" fontAlgn="b"/>
                      <a:r>
                        <a:rPr lang="en-GB" sz="1800" u="none" strike="noStrike">
                          <a:effectLst/>
                        </a:rPr>
                        <a:t>Balanced Accuracy</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a:effectLst/>
                        </a:rPr>
                        <a:t>57%</a:t>
                      </a:r>
                      <a:endParaRPr lang="en-GB" sz="1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50%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800" u="none" strike="noStrike" dirty="0">
                          <a:effectLst/>
                        </a:rPr>
                        <a:t>50%</a:t>
                      </a:r>
                      <a:endParaRPr lang="en-GB" sz="1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6863081"/>
                  </a:ext>
                </a:extLst>
              </a:tr>
            </a:tbl>
          </a:graphicData>
        </a:graphic>
      </p:graphicFrame>
      <p:sp>
        <p:nvSpPr>
          <p:cNvPr id="11" name="Title 1">
            <a:extLst>
              <a:ext uri="{FF2B5EF4-FFF2-40B4-BE49-F238E27FC236}">
                <a16:creationId xmlns:a16="http://schemas.microsoft.com/office/drawing/2014/main" id="{48FADEC0-8C86-20F8-2987-BC026607EDCF}"/>
              </a:ext>
            </a:extLst>
          </p:cNvPr>
          <p:cNvSpPr>
            <a:spLocks noGrp="1"/>
          </p:cNvSpPr>
          <p:nvPr>
            <p:ph type="title"/>
          </p:nvPr>
        </p:nvSpPr>
        <p:spPr>
          <a:xfrm>
            <a:off x="838200" y="365125"/>
            <a:ext cx="10515600" cy="1325563"/>
          </a:xfrm>
        </p:spPr>
        <p:txBody>
          <a:bodyPr/>
          <a:lstStyle/>
          <a:p>
            <a:r>
              <a:rPr lang="en-GB" dirty="0"/>
              <a:t>H1N1 HA Model</a:t>
            </a:r>
          </a:p>
        </p:txBody>
      </p:sp>
    </p:spTree>
    <p:extLst>
      <p:ext uri="{BB962C8B-B14F-4D97-AF65-F5344CB8AC3E}">
        <p14:creationId xmlns:p14="http://schemas.microsoft.com/office/powerpoint/2010/main" val="2028374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838200" y="1825625"/>
            <a:ext cx="11059886" cy="4351338"/>
          </a:xfrm>
        </p:spPr>
        <p:txBody>
          <a:bodyPr/>
          <a:lstStyle/>
          <a:p>
            <a:r>
              <a:rPr lang="en-GB" dirty="0"/>
              <a:t>How neatly do protein physio-chemical properties map onto trees?</a:t>
            </a:r>
          </a:p>
          <a:p>
            <a:endParaRPr lang="en-GB" dirty="0"/>
          </a:p>
          <a:p>
            <a:r>
              <a:rPr lang="en-GB" dirty="0"/>
              <a:t>8 trees, one for each genomic segment</a:t>
            </a:r>
          </a:p>
          <a:p>
            <a:r>
              <a:rPr lang="en-GB" dirty="0"/>
              <a:t>BEAST tree estimation allows for ancestral inference of:</a:t>
            </a:r>
          </a:p>
          <a:p>
            <a:pPr lvl="1"/>
            <a:r>
              <a:rPr lang="en-GB" dirty="0"/>
              <a:t>Discrete traits (e.g. host of origin)</a:t>
            </a:r>
          </a:p>
          <a:p>
            <a:pPr lvl="1"/>
            <a:r>
              <a:rPr lang="en-GB" dirty="0"/>
              <a:t>Continuous traits (e.g. protein properties)</a:t>
            </a:r>
          </a:p>
          <a:p>
            <a:r>
              <a:rPr lang="en-GB" dirty="0"/>
              <a:t>Do the patterns match predictions from the ML models? </a:t>
            </a:r>
          </a:p>
        </p:txBody>
      </p:sp>
    </p:spTree>
    <p:extLst>
      <p:ext uri="{BB962C8B-B14F-4D97-AF65-F5344CB8AC3E}">
        <p14:creationId xmlns:p14="http://schemas.microsoft.com/office/powerpoint/2010/main" val="101963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A57DE-FC8F-12EE-B893-236B98C37C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A138A8-3C77-F307-7FC1-66B3A7DF5DB3}"/>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E8C1DC1D-41FA-66DC-5407-E1CD6BAC3D46}"/>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28856EC4-FAE1-7A0E-7357-2FD6B284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2F5A9A-2176-13C1-B59A-F58AD50977C2}"/>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D5938532-CE01-E070-CA39-A12BB6FD5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69106B8-BC12-51EA-83FA-E1E2C944ECE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grpSp>
        <p:nvGrpSpPr>
          <p:cNvPr id="33" name="Group 32">
            <a:extLst>
              <a:ext uri="{FF2B5EF4-FFF2-40B4-BE49-F238E27FC236}">
                <a16:creationId xmlns:a16="http://schemas.microsoft.com/office/drawing/2014/main" id="{FF9094CA-671B-D556-BF9C-550B4A8373BF}"/>
              </a:ext>
            </a:extLst>
          </p:cNvPr>
          <p:cNvGrpSpPr/>
          <p:nvPr/>
        </p:nvGrpSpPr>
        <p:grpSpPr>
          <a:xfrm>
            <a:off x="-13381" y="1617769"/>
            <a:ext cx="5064060" cy="2818910"/>
            <a:chOff x="-13381" y="1418076"/>
            <a:chExt cx="5064060" cy="2818910"/>
          </a:xfrm>
        </p:grpSpPr>
        <p:grpSp>
          <p:nvGrpSpPr>
            <p:cNvPr id="3" name="Group 2">
              <a:extLst>
                <a:ext uri="{FF2B5EF4-FFF2-40B4-BE49-F238E27FC236}">
                  <a16:creationId xmlns:a16="http://schemas.microsoft.com/office/drawing/2014/main" id="{59B542F5-3A32-733C-5B98-31D624E08615}"/>
                </a:ext>
              </a:extLst>
            </p:cNvPr>
            <p:cNvGrpSpPr/>
            <p:nvPr/>
          </p:nvGrpSpPr>
          <p:grpSpPr>
            <a:xfrm>
              <a:off x="-13381" y="1418076"/>
              <a:ext cx="5064060" cy="2818910"/>
              <a:chOff x="8740995" y="1268443"/>
              <a:chExt cx="5723651" cy="3186071"/>
            </a:xfrm>
          </p:grpSpPr>
          <p:pic>
            <p:nvPicPr>
              <p:cNvPr id="1026" name="Picture 2">
                <a:extLst>
                  <a:ext uri="{FF2B5EF4-FFF2-40B4-BE49-F238E27FC236}">
                    <a16:creationId xmlns:a16="http://schemas.microsoft.com/office/drawing/2014/main" id="{26668906-B08F-CCB7-9316-43CA333AF8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1601" y="214262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BC52C2-02DD-3A6C-029E-7DE58089687E}"/>
                  </a:ext>
                </a:extLst>
              </p:cNvPr>
              <p:cNvSpPr txBox="1"/>
              <p:nvPr/>
            </p:nvSpPr>
            <p:spPr>
              <a:xfrm>
                <a:off x="8740995" y="1268443"/>
                <a:ext cx="5723651" cy="730515"/>
              </a:xfrm>
              <a:prstGeom prst="rect">
                <a:avLst/>
              </a:prstGeom>
              <a:noFill/>
            </p:spPr>
            <p:txBody>
              <a:bodyPr wrap="square" rtlCol="0">
                <a:spAutoFit/>
              </a:bodyPr>
              <a:lstStyle/>
              <a:p>
                <a:r>
                  <a:rPr lang="en-GB" i="0" dirty="0">
                    <a:effectLst/>
                    <a:latin typeface="roboto" panose="02000000000000000000" pitchFamily="2" charset="0"/>
                  </a:rPr>
                  <a:t>VIBE (Viral Informatics, Biostatistics, and Evolution) Research Lab</a:t>
                </a:r>
                <a:endParaRPr lang="en-GB" dirty="0"/>
              </a:p>
            </p:txBody>
          </p:sp>
        </p:grpSp>
        <p:pic>
          <p:nvPicPr>
            <p:cNvPr id="11" name="Picture 10">
              <a:extLst>
                <a:ext uri="{FF2B5EF4-FFF2-40B4-BE49-F238E27FC236}">
                  <a16:creationId xmlns:a16="http://schemas.microsoft.com/office/drawing/2014/main" id="{32CB1B34-FB61-FA39-8D7B-EE80968A314C}"/>
                </a:ext>
              </a:extLst>
            </p:cNvPr>
            <p:cNvPicPr>
              <a:picLocks noChangeAspect="1"/>
            </p:cNvPicPr>
            <p:nvPr/>
          </p:nvPicPr>
          <p:blipFill>
            <a:blip r:embed="rId7"/>
            <a:srcRect l="29457" t="8729" r="23697" b="50000"/>
            <a:stretch/>
          </p:blipFill>
          <p:spPr>
            <a:xfrm>
              <a:off x="2184238" y="2193893"/>
              <a:ext cx="1973710" cy="2043093"/>
            </a:xfrm>
            <a:prstGeom prst="rect">
              <a:avLst/>
            </a:prstGeom>
          </p:spPr>
        </p:pic>
      </p:grpSp>
      <p:grpSp>
        <p:nvGrpSpPr>
          <p:cNvPr id="19" name="Group 18">
            <a:extLst>
              <a:ext uri="{FF2B5EF4-FFF2-40B4-BE49-F238E27FC236}">
                <a16:creationId xmlns:a16="http://schemas.microsoft.com/office/drawing/2014/main" id="{68D612F0-D9B0-F860-75AA-1BAC2EDA3812}"/>
              </a:ext>
            </a:extLst>
          </p:cNvPr>
          <p:cNvGrpSpPr/>
          <p:nvPr/>
        </p:nvGrpSpPr>
        <p:grpSpPr>
          <a:xfrm>
            <a:off x="4222852" y="2391213"/>
            <a:ext cx="4640105" cy="2381244"/>
            <a:chOff x="3009434" y="1305449"/>
            <a:chExt cx="3800402" cy="1950319"/>
          </a:xfrm>
        </p:grpSpPr>
        <p:pic>
          <p:nvPicPr>
            <p:cNvPr id="17" name="Picture 16">
              <a:extLst>
                <a:ext uri="{FF2B5EF4-FFF2-40B4-BE49-F238E27FC236}">
                  <a16:creationId xmlns:a16="http://schemas.microsoft.com/office/drawing/2014/main" id="{29523DFB-A8F0-1584-D0F0-296250301FB1}"/>
                </a:ext>
              </a:extLst>
            </p:cNvPr>
            <p:cNvPicPr>
              <a:picLocks noChangeAspect="1"/>
            </p:cNvPicPr>
            <p:nvPr/>
          </p:nvPicPr>
          <p:blipFill>
            <a:blip r:embed="rId8"/>
            <a:srcRect l="4622" t="68285" r="62701" b="23620"/>
            <a:stretch/>
          </p:blipFill>
          <p:spPr>
            <a:xfrm>
              <a:off x="3009434" y="1305449"/>
              <a:ext cx="2994347" cy="1049758"/>
            </a:xfrm>
            <a:prstGeom prst="rect">
              <a:avLst/>
            </a:prstGeom>
          </p:spPr>
        </p:pic>
        <p:pic>
          <p:nvPicPr>
            <p:cNvPr id="18" name="Picture 17">
              <a:extLst>
                <a:ext uri="{FF2B5EF4-FFF2-40B4-BE49-F238E27FC236}">
                  <a16:creationId xmlns:a16="http://schemas.microsoft.com/office/drawing/2014/main" id="{55F0F29D-56B5-EACC-8697-BC6FCD106815}"/>
                </a:ext>
              </a:extLst>
            </p:cNvPr>
            <p:cNvPicPr>
              <a:picLocks noChangeAspect="1"/>
            </p:cNvPicPr>
            <p:nvPr/>
          </p:nvPicPr>
          <p:blipFill>
            <a:blip r:embed="rId8"/>
            <a:srcRect l="48234" t="67853" r="11553" b="23620"/>
            <a:stretch/>
          </p:blipFill>
          <p:spPr>
            <a:xfrm>
              <a:off x="3124856" y="2150033"/>
              <a:ext cx="3684980" cy="1105735"/>
            </a:xfrm>
            <a:prstGeom prst="rect">
              <a:avLst/>
            </a:prstGeom>
          </p:spPr>
        </p:pic>
      </p:grpSp>
      <p:cxnSp>
        <p:nvCxnSpPr>
          <p:cNvPr id="21" name="Straight Connector 20">
            <a:extLst>
              <a:ext uri="{FF2B5EF4-FFF2-40B4-BE49-F238E27FC236}">
                <a16:creationId xmlns:a16="http://schemas.microsoft.com/office/drawing/2014/main" id="{79EF9F90-72F5-1BBB-7BB1-79BBC9380902}"/>
              </a:ext>
            </a:extLst>
          </p:cNvPr>
          <p:cNvCxnSpPr>
            <a:cxnSpLocks/>
          </p:cNvCxnSpPr>
          <p:nvPr/>
        </p:nvCxnSpPr>
        <p:spPr>
          <a:xfrm>
            <a:off x="4358838"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EF36B210-8DBA-80E0-CAA0-8516FCD8F0F4}"/>
              </a:ext>
            </a:extLst>
          </p:cNvPr>
          <p:cNvPicPr>
            <a:picLocks noChangeAspect="1"/>
          </p:cNvPicPr>
          <p:nvPr/>
        </p:nvPicPr>
        <p:blipFill>
          <a:blip r:embed="rId9"/>
          <a:srcRect l="3001" b="8210"/>
          <a:stretch/>
        </p:blipFill>
        <p:spPr>
          <a:xfrm>
            <a:off x="9182760" y="2391213"/>
            <a:ext cx="2278326" cy="2849283"/>
          </a:xfrm>
          <a:prstGeom prst="rect">
            <a:avLst/>
          </a:prstGeom>
        </p:spPr>
      </p:pic>
      <p:cxnSp>
        <p:nvCxnSpPr>
          <p:cNvPr id="24" name="Straight Connector 23">
            <a:extLst>
              <a:ext uri="{FF2B5EF4-FFF2-40B4-BE49-F238E27FC236}">
                <a16:creationId xmlns:a16="http://schemas.microsoft.com/office/drawing/2014/main" id="{4C657E15-A57D-B76A-C5F3-E42E7E53D37E}"/>
              </a:ext>
            </a:extLst>
          </p:cNvPr>
          <p:cNvCxnSpPr>
            <a:cxnSpLocks/>
          </p:cNvCxnSpPr>
          <p:nvPr/>
        </p:nvCxnSpPr>
        <p:spPr>
          <a:xfrm>
            <a:off x="8862957"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75BD6116-3677-B26D-AD64-B6FD781A9D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3322" y="1617769"/>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674C6EA-9C02-75CD-85EC-402F3D1F71FB}"/>
              </a:ext>
            </a:extLst>
          </p:cNvPr>
          <p:cNvPicPr>
            <a:picLocks noChangeAspect="1"/>
          </p:cNvPicPr>
          <p:nvPr/>
        </p:nvPicPr>
        <p:blipFill>
          <a:blip r:embed="rId11"/>
          <a:stretch>
            <a:fillRect/>
          </a:stretch>
        </p:blipFill>
        <p:spPr>
          <a:xfrm>
            <a:off x="4413324" y="1617769"/>
            <a:ext cx="4318000" cy="698500"/>
          </a:xfrm>
          <a:prstGeom prst="rect">
            <a:avLst/>
          </a:prstGeom>
        </p:spPr>
      </p:pic>
    </p:spTree>
    <p:extLst>
      <p:ext uri="{BB962C8B-B14F-4D97-AF65-F5344CB8AC3E}">
        <p14:creationId xmlns:p14="http://schemas.microsoft.com/office/powerpoint/2010/main" val="226861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2EA9-47FD-5ED4-17DD-D6521C5A69C3}"/>
              </a:ext>
            </a:extLst>
          </p:cNvPr>
          <p:cNvSpPr>
            <a:spLocks noGrp="1"/>
          </p:cNvSpPr>
          <p:nvPr>
            <p:ph type="title"/>
          </p:nvPr>
        </p:nvSpPr>
        <p:spPr>
          <a:xfrm>
            <a:off x="838200" y="118942"/>
            <a:ext cx="10515600" cy="1325563"/>
          </a:xfrm>
        </p:spPr>
        <p:txBody>
          <a:bodyPr/>
          <a:lstStyle/>
          <a:p>
            <a:r>
              <a:rPr lang="en-GB" dirty="0"/>
              <a:t>Intro</a:t>
            </a:r>
          </a:p>
        </p:txBody>
      </p:sp>
      <p:sp>
        <p:nvSpPr>
          <p:cNvPr id="3" name="Content Placeholder 2">
            <a:extLst>
              <a:ext uri="{FF2B5EF4-FFF2-40B4-BE49-F238E27FC236}">
                <a16:creationId xmlns:a16="http://schemas.microsoft.com/office/drawing/2014/main" id="{4D188C50-837E-5998-EA27-65A199D09C1A}"/>
              </a:ext>
            </a:extLst>
          </p:cNvPr>
          <p:cNvSpPr>
            <a:spLocks noGrp="1"/>
          </p:cNvSpPr>
          <p:nvPr>
            <p:ph idx="1"/>
          </p:nvPr>
        </p:nvSpPr>
        <p:spPr>
          <a:xfrm>
            <a:off x="-1" y="1746145"/>
            <a:ext cx="6869723" cy="4351338"/>
          </a:xfrm>
        </p:spPr>
        <p:txBody>
          <a:bodyPr/>
          <a:lstStyle/>
          <a:p>
            <a:r>
              <a:rPr lang="en-GB" dirty="0"/>
              <a:t>Evolutionary virologist</a:t>
            </a:r>
          </a:p>
          <a:p>
            <a:r>
              <a:rPr lang="en-GB" dirty="0"/>
              <a:t>Rabies Phylogeography </a:t>
            </a:r>
          </a:p>
        </p:txBody>
      </p:sp>
      <p:pic>
        <p:nvPicPr>
          <p:cNvPr id="4" name="Picture 3">
            <a:extLst>
              <a:ext uri="{FF2B5EF4-FFF2-40B4-BE49-F238E27FC236}">
                <a16:creationId xmlns:a16="http://schemas.microsoft.com/office/drawing/2014/main" id="{EF20A3B3-9D57-EDBB-0EB4-BB8FD7B69707}"/>
              </a:ext>
            </a:extLst>
          </p:cNvPr>
          <p:cNvPicPr>
            <a:picLocks noChangeAspect="1"/>
          </p:cNvPicPr>
          <p:nvPr/>
        </p:nvPicPr>
        <p:blipFill>
          <a:blip r:embed="rId3"/>
          <a:stretch>
            <a:fillRect/>
          </a:stretch>
        </p:blipFill>
        <p:spPr>
          <a:xfrm>
            <a:off x="716406" y="2821023"/>
            <a:ext cx="2847409" cy="3918035"/>
          </a:xfrm>
          <a:prstGeom prst="rect">
            <a:avLst/>
          </a:prstGeom>
        </p:spPr>
      </p:pic>
      <p:grpSp>
        <p:nvGrpSpPr>
          <p:cNvPr id="7" name="Group 6">
            <a:extLst>
              <a:ext uri="{FF2B5EF4-FFF2-40B4-BE49-F238E27FC236}">
                <a16:creationId xmlns:a16="http://schemas.microsoft.com/office/drawing/2014/main" id="{27ABEE12-6509-F8CD-993B-5EF8BC8333A2}"/>
              </a:ext>
            </a:extLst>
          </p:cNvPr>
          <p:cNvGrpSpPr/>
          <p:nvPr/>
        </p:nvGrpSpPr>
        <p:grpSpPr>
          <a:xfrm>
            <a:off x="4731561" y="1382732"/>
            <a:ext cx="7401422" cy="5486136"/>
            <a:chOff x="4731561" y="1382732"/>
            <a:chExt cx="7401422" cy="5486136"/>
          </a:xfrm>
        </p:grpSpPr>
        <p:pic>
          <p:nvPicPr>
            <p:cNvPr id="5" name="Picture 4">
              <a:extLst>
                <a:ext uri="{FF2B5EF4-FFF2-40B4-BE49-F238E27FC236}">
                  <a16:creationId xmlns:a16="http://schemas.microsoft.com/office/drawing/2014/main" id="{6E8B1B96-444B-DA3A-F876-A20751BF1D60}"/>
                </a:ext>
              </a:extLst>
            </p:cNvPr>
            <p:cNvPicPr>
              <a:picLocks noChangeAspect="1"/>
            </p:cNvPicPr>
            <p:nvPr/>
          </p:nvPicPr>
          <p:blipFill>
            <a:blip r:embed="rId4"/>
            <a:srcRect l="4509" t="14057" r="4924" b="13299"/>
            <a:stretch/>
          </p:blipFill>
          <p:spPr>
            <a:xfrm>
              <a:off x="4731561" y="2673716"/>
              <a:ext cx="7401422" cy="4195152"/>
            </a:xfrm>
            <a:prstGeom prst="rect">
              <a:avLst/>
            </a:prstGeom>
            <a:ln>
              <a:solidFill>
                <a:schemeClr val="tx1"/>
              </a:solidFill>
            </a:ln>
          </p:spPr>
        </p:pic>
        <p:sp>
          <p:nvSpPr>
            <p:cNvPr id="6" name="Content Placeholder 2">
              <a:extLst>
                <a:ext uri="{FF2B5EF4-FFF2-40B4-BE49-F238E27FC236}">
                  <a16:creationId xmlns:a16="http://schemas.microsoft.com/office/drawing/2014/main" id="{C65B62D1-0AAC-F78D-1AC1-0615D9FC8E79}"/>
                </a:ext>
              </a:extLst>
            </p:cNvPr>
            <p:cNvSpPr txBox="1">
              <a:spLocks/>
            </p:cNvSpPr>
            <p:nvPr/>
          </p:nvSpPr>
          <p:spPr>
            <a:xfrm>
              <a:off x="5083253" y="1382732"/>
              <a:ext cx="68697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Drivers of Equine Flu Evolution</a:t>
              </a:r>
            </a:p>
            <a:p>
              <a:pPr lvl="1"/>
              <a:r>
                <a:rPr lang="en-GB" dirty="0"/>
                <a:t>EIV experimental transmission chain</a:t>
              </a:r>
            </a:p>
            <a:p>
              <a:pPr lvl="1"/>
              <a:r>
                <a:rPr lang="en-GB" dirty="0"/>
                <a:t>Small-scale, detailed look at evolution of EIV </a:t>
              </a:r>
            </a:p>
          </p:txBody>
        </p:sp>
      </p:grpSp>
    </p:spTree>
    <p:extLst>
      <p:ext uri="{BB962C8B-B14F-4D97-AF65-F5344CB8AC3E}">
        <p14:creationId xmlns:p14="http://schemas.microsoft.com/office/powerpoint/2010/main" val="312825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98C8-D5FC-AA25-16C1-A1AC4B7D1F77}"/>
              </a:ext>
            </a:extLst>
          </p:cNvPr>
          <p:cNvSpPr>
            <a:spLocks noGrp="1"/>
          </p:cNvSpPr>
          <p:nvPr>
            <p:ph type="title"/>
          </p:nvPr>
        </p:nvSpPr>
        <p:spPr/>
        <p:txBody>
          <a:bodyPr/>
          <a:lstStyle/>
          <a:p>
            <a:r>
              <a:rPr lang="en-GB" dirty="0"/>
              <a:t>Why Double the Analysis?</a:t>
            </a:r>
          </a:p>
        </p:txBody>
      </p:sp>
      <p:sp>
        <p:nvSpPr>
          <p:cNvPr id="3" name="Content Placeholder 2">
            <a:extLst>
              <a:ext uri="{FF2B5EF4-FFF2-40B4-BE49-F238E27FC236}">
                <a16:creationId xmlns:a16="http://schemas.microsoft.com/office/drawing/2014/main" id="{E8228A76-4A2A-C278-E666-9A9EC23D445C}"/>
              </a:ext>
            </a:extLst>
          </p:cNvPr>
          <p:cNvSpPr>
            <a:spLocks noGrp="1"/>
          </p:cNvSpPr>
          <p:nvPr>
            <p:ph idx="1"/>
          </p:nvPr>
        </p:nvSpPr>
        <p:spPr>
          <a:xfrm>
            <a:off x="580768" y="1825625"/>
            <a:ext cx="10773032" cy="4351338"/>
          </a:xfrm>
        </p:spPr>
        <p:txBody>
          <a:bodyPr/>
          <a:lstStyle/>
          <a:p>
            <a:r>
              <a:rPr lang="en-GB" dirty="0"/>
              <a:t>Both phylodynamics and protein chemical analyses are well-established </a:t>
            </a:r>
          </a:p>
          <a:p>
            <a:r>
              <a:rPr lang="en-GB" dirty="0"/>
              <a:t>Combining a phylogeny-agnostic model with phylogenetic analysis</a:t>
            </a:r>
          </a:p>
          <a:p>
            <a:endParaRPr lang="en-GB" dirty="0"/>
          </a:p>
        </p:txBody>
      </p:sp>
      <p:graphicFrame>
        <p:nvGraphicFramePr>
          <p:cNvPr id="4" name="Table 3">
            <a:extLst>
              <a:ext uri="{FF2B5EF4-FFF2-40B4-BE49-F238E27FC236}">
                <a16:creationId xmlns:a16="http://schemas.microsoft.com/office/drawing/2014/main" id="{6A732996-AD66-6D40-21D8-F366EECB0049}"/>
              </a:ext>
            </a:extLst>
          </p:cNvPr>
          <p:cNvGraphicFramePr>
            <a:graphicFrameLocks noGrp="1"/>
          </p:cNvGraphicFramePr>
          <p:nvPr>
            <p:extLst>
              <p:ext uri="{D42A27DB-BD31-4B8C-83A1-F6EECF244321}">
                <p14:modId xmlns:p14="http://schemas.microsoft.com/office/powerpoint/2010/main" val="4282194237"/>
              </p:ext>
            </p:extLst>
          </p:nvPr>
        </p:nvGraphicFramePr>
        <p:xfrm>
          <a:off x="4015947" y="4086860"/>
          <a:ext cx="6486589" cy="2225040"/>
        </p:xfrm>
        <a:graphic>
          <a:graphicData uri="http://schemas.openxmlformats.org/drawingml/2006/table">
            <a:tbl>
              <a:tblPr firstRow="1" bandRow="1">
                <a:tableStyleId>{073A0DAA-6AF3-43AB-8588-CEC1D06C72B9}</a:tableStyleId>
              </a:tblPr>
              <a:tblGrid>
                <a:gridCol w="2681542">
                  <a:extLst>
                    <a:ext uri="{9D8B030D-6E8A-4147-A177-3AD203B41FA5}">
                      <a16:colId xmlns:a16="http://schemas.microsoft.com/office/drawing/2014/main" val="1278810208"/>
                    </a:ext>
                  </a:extLst>
                </a:gridCol>
                <a:gridCol w="2107311">
                  <a:extLst>
                    <a:ext uri="{9D8B030D-6E8A-4147-A177-3AD203B41FA5}">
                      <a16:colId xmlns:a16="http://schemas.microsoft.com/office/drawing/2014/main" val="2737471648"/>
                    </a:ext>
                  </a:extLst>
                </a:gridCol>
                <a:gridCol w="1697736">
                  <a:extLst>
                    <a:ext uri="{9D8B030D-6E8A-4147-A177-3AD203B41FA5}">
                      <a16:colId xmlns:a16="http://schemas.microsoft.com/office/drawing/2014/main" val="167085390"/>
                    </a:ext>
                  </a:extLst>
                </a:gridCol>
              </a:tblGrid>
              <a:tr h="370840">
                <a:tc>
                  <a:txBody>
                    <a:bodyPr/>
                    <a:lstStyle/>
                    <a:p>
                      <a:endParaRPr lang="en-GB" dirty="0"/>
                    </a:p>
                  </a:txBody>
                  <a:tcPr>
                    <a:noFill/>
                  </a:tcPr>
                </a:tc>
                <a:tc>
                  <a:txBody>
                    <a:bodyPr/>
                    <a:lstStyle/>
                    <a:p>
                      <a:r>
                        <a:rPr lang="en-GB" dirty="0"/>
                        <a:t>Protein Chemistry</a:t>
                      </a:r>
                    </a:p>
                  </a:txBody>
                  <a:tcPr/>
                </a:tc>
                <a:tc>
                  <a:txBody>
                    <a:bodyPr/>
                    <a:lstStyle/>
                    <a:p>
                      <a:r>
                        <a:rPr lang="en-GB" dirty="0"/>
                        <a:t>Phylogenetics</a:t>
                      </a:r>
                    </a:p>
                  </a:txBody>
                  <a:tcPr/>
                </a:tc>
                <a:extLst>
                  <a:ext uri="{0D108BD9-81ED-4DB2-BD59-A6C34878D82A}">
                    <a16:rowId xmlns:a16="http://schemas.microsoft.com/office/drawing/2014/main" val="2354788411"/>
                  </a:ext>
                </a:extLst>
              </a:tr>
              <a:tr h="370840">
                <a:tc>
                  <a:txBody>
                    <a:bodyPr/>
                    <a:lstStyle/>
                    <a:p>
                      <a:r>
                        <a:rPr lang="en-GB" dirty="0"/>
                        <a:t>Time-sensitive</a:t>
                      </a:r>
                    </a:p>
                  </a:txBody>
                  <a:tcPr/>
                </a:tc>
                <a:tc>
                  <a:txBody>
                    <a:bodyPr/>
                    <a:lstStyle/>
                    <a:p>
                      <a:pPr algn="ctr"/>
                      <a:r>
                        <a:rPr lang="en-GB" b="1" dirty="0"/>
                        <a:t>✗</a:t>
                      </a:r>
                    </a:p>
                  </a:txBody>
                  <a:tcPr/>
                </a:tc>
                <a:tc>
                  <a:txBody>
                    <a:bodyPr/>
                    <a:lstStyle/>
                    <a:p>
                      <a:pPr algn="ctr"/>
                      <a:r>
                        <a:rPr lang="en-GB" b="1" dirty="0"/>
                        <a:t>✓</a:t>
                      </a:r>
                    </a:p>
                  </a:txBody>
                  <a:tcPr>
                    <a:solidFill>
                      <a:srgbClr val="029B3A"/>
                    </a:solidFill>
                  </a:tcPr>
                </a:tc>
                <a:extLst>
                  <a:ext uri="{0D108BD9-81ED-4DB2-BD59-A6C34878D82A}">
                    <a16:rowId xmlns:a16="http://schemas.microsoft.com/office/drawing/2014/main" val="1047625411"/>
                  </a:ext>
                </a:extLst>
              </a:tr>
              <a:tr h="370840">
                <a:tc>
                  <a:txBody>
                    <a:bodyPr/>
                    <a:lstStyle/>
                    <a:p>
                      <a:r>
                        <a:rPr lang="en-GB" dirty="0"/>
                        <a:t>Experimentally-validated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a:t>
                      </a:r>
                    </a:p>
                  </a:txBody>
                  <a:tcPr>
                    <a:solidFill>
                      <a:srgbClr val="029B3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a:t>
                      </a:r>
                    </a:p>
                  </a:txBody>
                  <a:tcPr/>
                </a:tc>
                <a:extLst>
                  <a:ext uri="{0D108BD9-81ED-4DB2-BD59-A6C34878D82A}">
                    <a16:rowId xmlns:a16="http://schemas.microsoft.com/office/drawing/2014/main" val="2996305418"/>
                  </a:ext>
                </a:extLst>
              </a:tr>
              <a:tr h="370840">
                <a:tc>
                  <a:txBody>
                    <a:bodyPr/>
                    <a:lstStyle/>
                    <a:p>
                      <a:r>
                        <a:rPr lang="en-GB" dirty="0"/>
                        <a:t>Relational</a:t>
                      </a:r>
                    </a:p>
                  </a:txBody>
                  <a:tcPr/>
                </a:tc>
                <a:tc>
                  <a:txBody>
                    <a:bodyPr/>
                    <a:lstStyle/>
                    <a:p>
                      <a:pPr algn="ctr"/>
                      <a:r>
                        <a:rPr lang="en-GB" b="1"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a:t>
                      </a:r>
                    </a:p>
                  </a:txBody>
                  <a:tcPr>
                    <a:solidFill>
                      <a:srgbClr val="029B3A"/>
                    </a:solidFill>
                  </a:tcPr>
                </a:tc>
                <a:extLst>
                  <a:ext uri="{0D108BD9-81ED-4DB2-BD59-A6C34878D82A}">
                    <a16:rowId xmlns:a16="http://schemas.microsoft.com/office/drawing/2014/main" val="2000658847"/>
                  </a:ext>
                </a:extLst>
              </a:tr>
              <a:tr h="370840">
                <a:tc>
                  <a:txBody>
                    <a:bodyPr/>
                    <a:lstStyle/>
                    <a:p>
                      <a:r>
                        <a:rPr lang="en-GB" dirty="0"/>
                        <a:t>Generalisable</a:t>
                      </a:r>
                    </a:p>
                  </a:txBody>
                  <a:tcPr/>
                </a:tc>
                <a:tc>
                  <a:txBody>
                    <a:bodyPr/>
                    <a:lstStyle/>
                    <a:p>
                      <a:pPr algn="ctr"/>
                      <a:r>
                        <a:rPr lang="en-GB" b="1" dirty="0"/>
                        <a:t>✓</a:t>
                      </a:r>
                    </a:p>
                  </a:txBody>
                  <a:tcPr>
                    <a:solidFill>
                      <a:srgbClr val="029B3A"/>
                    </a:solidFill>
                  </a:tcPr>
                </a:tc>
                <a:tc>
                  <a:txBody>
                    <a:bodyPr/>
                    <a:lstStyle/>
                    <a:p>
                      <a:pPr algn="ctr"/>
                      <a:r>
                        <a:rPr lang="en-GB" b="1" dirty="0"/>
                        <a:t>✗</a:t>
                      </a:r>
                    </a:p>
                  </a:txBody>
                  <a:tcPr/>
                </a:tc>
                <a:extLst>
                  <a:ext uri="{0D108BD9-81ED-4DB2-BD59-A6C34878D82A}">
                    <a16:rowId xmlns:a16="http://schemas.microsoft.com/office/drawing/2014/main" val="1764257488"/>
                  </a:ext>
                </a:extLst>
              </a:tr>
              <a:tr h="370840">
                <a:tc>
                  <a:txBody>
                    <a:bodyPr/>
                    <a:lstStyle/>
                    <a:p>
                      <a:r>
                        <a:rPr lang="en-GB" dirty="0"/>
                        <a:t>Divergent samples</a:t>
                      </a:r>
                    </a:p>
                  </a:txBody>
                  <a:tcPr/>
                </a:tc>
                <a:tc>
                  <a:txBody>
                    <a:bodyPr/>
                    <a:lstStyle/>
                    <a:p>
                      <a:pPr algn="ctr"/>
                      <a:r>
                        <a:rPr lang="en-GB" b="1" dirty="0"/>
                        <a:t>✓</a:t>
                      </a:r>
                    </a:p>
                  </a:txBody>
                  <a:tcPr>
                    <a:solidFill>
                      <a:srgbClr val="029B3A"/>
                    </a:solidFill>
                  </a:tcPr>
                </a:tc>
                <a:tc>
                  <a:txBody>
                    <a:bodyPr/>
                    <a:lstStyle/>
                    <a:p>
                      <a:pPr algn="ctr"/>
                      <a:r>
                        <a:rPr lang="en-GB" b="1" dirty="0"/>
                        <a:t>✗</a:t>
                      </a:r>
                    </a:p>
                  </a:txBody>
                  <a:tcPr/>
                </a:tc>
                <a:extLst>
                  <a:ext uri="{0D108BD9-81ED-4DB2-BD59-A6C34878D82A}">
                    <a16:rowId xmlns:a16="http://schemas.microsoft.com/office/drawing/2014/main" val="1521905028"/>
                  </a:ext>
                </a:extLst>
              </a:tr>
            </a:tbl>
          </a:graphicData>
        </a:graphic>
      </p:graphicFrame>
    </p:spTree>
    <p:extLst>
      <p:ext uri="{BB962C8B-B14F-4D97-AF65-F5344CB8AC3E}">
        <p14:creationId xmlns:p14="http://schemas.microsoft.com/office/powerpoint/2010/main" val="263138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properties</a:t>
            </a:r>
          </a:p>
          <a:p>
            <a:pPr lvl="1"/>
            <a:r>
              <a:rPr lang="en-GB" dirty="0"/>
              <a:t>Compositional features</a:t>
            </a:r>
          </a:p>
          <a:p>
            <a:pPr lvl="1"/>
            <a:r>
              <a:rPr lang="en-GB" dirty="0"/>
              <a:t>Physio-chemical features</a:t>
            </a:r>
          </a:p>
        </p:txBody>
      </p:sp>
      <p:grpSp>
        <p:nvGrpSpPr>
          <p:cNvPr id="26" name="Group 25">
            <a:extLst>
              <a:ext uri="{FF2B5EF4-FFF2-40B4-BE49-F238E27FC236}">
                <a16:creationId xmlns:a16="http://schemas.microsoft.com/office/drawing/2014/main" id="{C36EE46D-7E92-D6B3-03A1-4A11CEBBDAA0}"/>
              </a:ext>
            </a:extLst>
          </p:cNvPr>
          <p:cNvGrpSpPr/>
          <p:nvPr/>
        </p:nvGrpSpPr>
        <p:grpSpPr>
          <a:xfrm>
            <a:off x="362058" y="3719384"/>
            <a:ext cx="7513456" cy="2693064"/>
            <a:chOff x="6218328" y="4756711"/>
            <a:chExt cx="5536641" cy="1984510"/>
          </a:xfrm>
        </p:grpSpPr>
        <p:grpSp>
          <p:nvGrpSpPr>
            <p:cNvPr id="25" name="Group 24">
              <a:extLst>
                <a:ext uri="{FF2B5EF4-FFF2-40B4-BE49-F238E27FC236}">
                  <a16:creationId xmlns:a16="http://schemas.microsoft.com/office/drawing/2014/main" id="{A9CA627C-CEFB-4397-6F10-926D69598197}"/>
                </a:ext>
              </a:extLst>
            </p:cNvPr>
            <p:cNvGrpSpPr/>
            <p:nvPr/>
          </p:nvGrpSpPr>
          <p:grpSpPr>
            <a:xfrm>
              <a:off x="6218328" y="4756711"/>
              <a:ext cx="4032340" cy="1984510"/>
              <a:chOff x="5441795" y="3429000"/>
              <a:chExt cx="4032340" cy="1984510"/>
            </a:xfrm>
          </p:grpSpPr>
          <p:pic>
            <p:nvPicPr>
              <p:cNvPr id="4" name="Picture 2" descr="Ijms 17 01946 g003">
                <a:extLst>
                  <a:ext uri="{FF2B5EF4-FFF2-40B4-BE49-F238E27FC236}">
                    <a16:creationId xmlns:a16="http://schemas.microsoft.com/office/drawing/2014/main" id="{56518D7E-B524-ED41-1FEF-7F8D62A50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620"/>
              <a:stretch/>
            </p:blipFill>
            <p:spPr bwMode="auto">
              <a:xfrm>
                <a:off x="5441795" y="4554863"/>
                <a:ext cx="4032340" cy="8586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jms 17 01946 g003">
                <a:extLst>
                  <a:ext uri="{FF2B5EF4-FFF2-40B4-BE49-F238E27FC236}">
                    <a16:creationId xmlns:a16="http://schemas.microsoft.com/office/drawing/2014/main" id="{348FC1A9-1A28-8DCE-AB5F-4BA01533AD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907"/>
              <a:stretch/>
            </p:blipFill>
            <p:spPr bwMode="auto">
              <a:xfrm>
                <a:off x="5441795" y="3429000"/>
                <a:ext cx="4032340" cy="12210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364B4BF4-B363-36DF-FF2F-BDE1DED72D99}"/>
                </a:ext>
              </a:extLst>
            </p:cNvPr>
            <p:cNvGrpSpPr/>
            <p:nvPr/>
          </p:nvGrpSpPr>
          <p:grpSpPr>
            <a:xfrm>
              <a:off x="10250668" y="5617082"/>
              <a:ext cx="1504301" cy="1124139"/>
              <a:chOff x="5106801" y="5610570"/>
              <a:chExt cx="1504301" cy="1124139"/>
            </a:xfrm>
          </p:grpSpPr>
          <p:grpSp>
            <p:nvGrpSpPr>
              <p:cNvPr id="12" name="Group 11">
                <a:extLst>
                  <a:ext uri="{FF2B5EF4-FFF2-40B4-BE49-F238E27FC236}">
                    <a16:creationId xmlns:a16="http://schemas.microsoft.com/office/drawing/2014/main" id="{3E51AF22-31E7-76A4-7D97-8927072A61B6}"/>
                  </a:ext>
                </a:extLst>
              </p:cNvPr>
              <p:cNvGrpSpPr/>
              <p:nvPr/>
            </p:nvGrpSpPr>
            <p:grpSpPr>
              <a:xfrm>
                <a:off x="5482225" y="5652259"/>
                <a:ext cx="701961" cy="285955"/>
                <a:chOff x="5486400" y="5967479"/>
                <a:chExt cx="701961" cy="285955"/>
              </a:xfrm>
            </p:grpSpPr>
            <p:sp>
              <p:nvSpPr>
                <p:cNvPr id="8" name="Oval 7">
                  <a:extLst>
                    <a:ext uri="{FF2B5EF4-FFF2-40B4-BE49-F238E27FC236}">
                      <a16:creationId xmlns:a16="http://schemas.microsoft.com/office/drawing/2014/main" id="{45BBD168-AABE-4DDA-0C94-6D364AD1D5E1}"/>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0E811366-834F-4F00-4604-F744049A6F7E}"/>
                    </a:ext>
                  </a:extLst>
                </p:cNvPr>
                <p:cNvSpPr/>
                <p:nvPr/>
              </p:nvSpPr>
              <p:spPr>
                <a:xfrm>
                  <a:off x="5696132"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C271AAC-4145-FFD8-AD6F-B4EA95A20A89}"/>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3CED301E-2B92-FF1B-014D-F9029248E5FA}"/>
                  </a:ext>
                </a:extLst>
              </p:cNvPr>
              <p:cNvGrpSpPr/>
              <p:nvPr/>
            </p:nvGrpSpPr>
            <p:grpSpPr>
              <a:xfrm>
                <a:off x="5691956" y="6030527"/>
                <a:ext cx="701961" cy="285955"/>
                <a:chOff x="5486400" y="5967479"/>
                <a:chExt cx="701961" cy="285955"/>
              </a:xfrm>
            </p:grpSpPr>
            <p:sp>
              <p:nvSpPr>
                <p:cNvPr id="14" name="Oval 13">
                  <a:extLst>
                    <a:ext uri="{FF2B5EF4-FFF2-40B4-BE49-F238E27FC236}">
                      <a16:creationId xmlns:a16="http://schemas.microsoft.com/office/drawing/2014/main" id="{19614966-8CF7-711E-D034-A42A3A95CA90}"/>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5EAB104-1A8A-D935-E931-DD4338F3BDAD}"/>
                    </a:ext>
                  </a:extLst>
                </p:cNvPr>
                <p:cNvSpPr/>
                <p:nvPr/>
              </p:nvSpPr>
              <p:spPr>
                <a:xfrm>
                  <a:off x="5696132"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82DB1A66-F943-4998-0041-9F2904A10465}"/>
                    </a:ext>
                  </a:extLst>
                </p:cNvPr>
                <p:cNvSpPr/>
                <p:nvPr/>
              </p:nvSpPr>
              <p:spPr>
                <a:xfrm>
                  <a:off x="5905864" y="5967479"/>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1C2514F-A099-F56C-9622-87DEF1A15A2F}"/>
                  </a:ext>
                </a:extLst>
              </p:cNvPr>
              <p:cNvGrpSpPr/>
              <p:nvPr/>
            </p:nvGrpSpPr>
            <p:grpSpPr>
              <a:xfrm>
                <a:off x="5909141" y="6408795"/>
                <a:ext cx="701961" cy="285955"/>
                <a:chOff x="5486400" y="5967479"/>
                <a:chExt cx="701961" cy="285955"/>
              </a:xfrm>
            </p:grpSpPr>
            <p:sp>
              <p:nvSpPr>
                <p:cNvPr id="18" name="Oval 17">
                  <a:extLst>
                    <a:ext uri="{FF2B5EF4-FFF2-40B4-BE49-F238E27FC236}">
                      <a16:creationId xmlns:a16="http://schemas.microsoft.com/office/drawing/2014/main" id="{5799B77D-D09A-4B46-8DD8-BE88D808322A}"/>
                    </a:ext>
                  </a:extLst>
                </p:cNvPr>
                <p:cNvSpPr/>
                <p:nvPr/>
              </p:nvSpPr>
              <p:spPr>
                <a:xfrm>
                  <a:off x="5486400"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0CD5A4B1-E475-D55E-D7EE-EEF2BC92ECCB}"/>
                    </a:ext>
                  </a:extLst>
                </p:cNvPr>
                <p:cNvSpPr/>
                <p:nvPr/>
              </p:nvSpPr>
              <p:spPr>
                <a:xfrm>
                  <a:off x="5696132" y="5970937"/>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4C97896C-1059-F397-F157-64CD958E2121}"/>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8879F6D9-1E9A-BA06-15D3-8BBC8985EDF5}"/>
                  </a:ext>
                </a:extLst>
              </p:cNvPr>
              <p:cNvSpPr txBox="1"/>
              <p:nvPr/>
            </p:nvSpPr>
            <p:spPr>
              <a:xfrm>
                <a:off x="5106801" y="5610570"/>
                <a:ext cx="375424" cy="369332"/>
              </a:xfrm>
              <a:prstGeom prst="rect">
                <a:avLst/>
              </a:prstGeom>
              <a:no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2672409D-D306-1A5B-17CE-8E0B5F92A009}"/>
                  </a:ext>
                </a:extLst>
              </p:cNvPr>
              <p:cNvSpPr txBox="1"/>
              <p:nvPr/>
            </p:nvSpPr>
            <p:spPr>
              <a:xfrm>
                <a:off x="5310531" y="5995755"/>
                <a:ext cx="375424" cy="369332"/>
              </a:xfrm>
              <a:prstGeom prst="rect">
                <a:avLst/>
              </a:prstGeom>
              <a:no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AC871CCB-C09B-483C-FA0F-CBED0C91A244}"/>
                  </a:ext>
                </a:extLst>
              </p:cNvPr>
              <p:cNvSpPr txBox="1"/>
              <p:nvPr/>
            </p:nvSpPr>
            <p:spPr>
              <a:xfrm>
                <a:off x="5602200" y="6365377"/>
                <a:ext cx="375424" cy="369332"/>
              </a:xfrm>
              <a:prstGeom prst="rect">
                <a:avLst/>
              </a:prstGeom>
              <a:noFill/>
            </p:spPr>
            <p:txBody>
              <a:bodyPr wrap="none" rtlCol="0">
                <a:spAutoFit/>
              </a:bodyPr>
              <a:lstStyle/>
              <a:p>
                <a:r>
                  <a:rPr lang="en-GB" dirty="0"/>
                  <a:t>3)</a:t>
                </a:r>
              </a:p>
            </p:txBody>
          </p:sp>
        </p:grpSp>
      </p:grpSp>
    </p:spTree>
    <p:extLst>
      <p:ext uri="{BB962C8B-B14F-4D97-AF65-F5344CB8AC3E}">
        <p14:creationId xmlns:p14="http://schemas.microsoft.com/office/powerpoint/2010/main" val="387466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ED37-4AA7-089E-54E9-7E08AC9A4D6E}"/>
              </a:ext>
            </a:extLst>
          </p:cNvPr>
          <p:cNvSpPr>
            <a:spLocks noGrp="1"/>
          </p:cNvSpPr>
          <p:nvPr>
            <p:ph type="title"/>
          </p:nvPr>
        </p:nvSpPr>
        <p:spPr/>
        <p:txBody>
          <a:bodyPr/>
          <a:lstStyle/>
          <a:p>
            <a:r>
              <a:rPr lang="en-GB" dirty="0"/>
              <a:t>Random Forests</a:t>
            </a:r>
          </a:p>
        </p:txBody>
      </p:sp>
      <p:sp>
        <p:nvSpPr>
          <p:cNvPr id="11" name="TextBox 10">
            <a:extLst>
              <a:ext uri="{FF2B5EF4-FFF2-40B4-BE49-F238E27FC236}">
                <a16:creationId xmlns:a16="http://schemas.microsoft.com/office/drawing/2014/main" id="{EC507B2F-6BFD-3D8B-BCCC-6C8093623B5D}"/>
              </a:ext>
            </a:extLst>
          </p:cNvPr>
          <p:cNvSpPr txBox="1"/>
          <p:nvPr/>
        </p:nvSpPr>
        <p:spPr>
          <a:xfrm>
            <a:off x="596383" y="1634596"/>
            <a:ext cx="2274660" cy="830997"/>
          </a:xfrm>
          <a:prstGeom prst="rect">
            <a:avLst/>
          </a:prstGeom>
          <a:noFill/>
        </p:spPr>
        <p:txBody>
          <a:bodyPr wrap="square" rtlCol="0">
            <a:spAutoFit/>
          </a:bodyPr>
          <a:lstStyle/>
          <a:p>
            <a:pPr algn="ctr"/>
            <a:r>
              <a:rPr lang="en-GB" sz="2400" dirty="0"/>
              <a:t>100 labelled sequences </a:t>
            </a:r>
          </a:p>
        </p:txBody>
      </p:sp>
      <p:grpSp>
        <p:nvGrpSpPr>
          <p:cNvPr id="49" name="Group 48">
            <a:extLst>
              <a:ext uri="{FF2B5EF4-FFF2-40B4-BE49-F238E27FC236}">
                <a16:creationId xmlns:a16="http://schemas.microsoft.com/office/drawing/2014/main" id="{771A1E22-B09A-55C1-872D-FE839AFC0F90}"/>
              </a:ext>
            </a:extLst>
          </p:cNvPr>
          <p:cNvGrpSpPr/>
          <p:nvPr/>
        </p:nvGrpSpPr>
        <p:grpSpPr>
          <a:xfrm>
            <a:off x="139769" y="2717317"/>
            <a:ext cx="7234363" cy="2017531"/>
            <a:chOff x="139769" y="2717317"/>
            <a:chExt cx="7234363" cy="2017531"/>
          </a:xfrm>
        </p:grpSpPr>
        <p:grpSp>
          <p:nvGrpSpPr>
            <p:cNvPr id="4" name="Group 3">
              <a:extLst>
                <a:ext uri="{FF2B5EF4-FFF2-40B4-BE49-F238E27FC236}">
                  <a16:creationId xmlns:a16="http://schemas.microsoft.com/office/drawing/2014/main" id="{55EB08FA-FE9E-2544-D628-CA424AEEE48D}"/>
                </a:ext>
              </a:extLst>
            </p:cNvPr>
            <p:cNvGrpSpPr/>
            <p:nvPr/>
          </p:nvGrpSpPr>
          <p:grpSpPr>
            <a:xfrm>
              <a:off x="139769" y="3531159"/>
              <a:ext cx="2190917" cy="1203689"/>
              <a:chOff x="8876538" y="5042589"/>
              <a:chExt cx="2383230" cy="1203689"/>
            </a:xfrm>
          </p:grpSpPr>
          <p:sp>
            <p:nvSpPr>
              <p:cNvPr id="5" name="Rounded Rectangle 4">
                <a:extLst>
                  <a:ext uri="{FF2B5EF4-FFF2-40B4-BE49-F238E27FC236}">
                    <a16:creationId xmlns:a16="http://schemas.microsoft.com/office/drawing/2014/main" id="{ED4180FF-5B90-4493-7727-AB4E5CB284F4}"/>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6" name="Group 5">
                <a:extLst>
                  <a:ext uri="{FF2B5EF4-FFF2-40B4-BE49-F238E27FC236}">
                    <a16:creationId xmlns:a16="http://schemas.microsoft.com/office/drawing/2014/main" id="{A40E4E20-0A39-0558-48E4-06F7C607D884}"/>
                  </a:ext>
                </a:extLst>
              </p:cNvPr>
              <p:cNvGrpSpPr/>
              <p:nvPr/>
            </p:nvGrpSpPr>
            <p:grpSpPr>
              <a:xfrm>
                <a:off x="8876538" y="5817494"/>
                <a:ext cx="2383230" cy="428784"/>
                <a:chOff x="7309207" y="5628449"/>
                <a:chExt cx="2383230" cy="428784"/>
              </a:xfrm>
            </p:grpSpPr>
            <p:sp>
              <p:nvSpPr>
                <p:cNvPr id="9" name="Rounded Rectangle 8">
                  <a:extLst>
                    <a:ext uri="{FF2B5EF4-FFF2-40B4-BE49-F238E27FC236}">
                      <a16:creationId xmlns:a16="http://schemas.microsoft.com/office/drawing/2014/main" id="{D8AF514D-0130-4FAF-4CB1-FFCEC12C5567}"/>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10" name="Rounded Rectangle 9">
                  <a:extLst>
                    <a:ext uri="{FF2B5EF4-FFF2-40B4-BE49-F238E27FC236}">
                      <a16:creationId xmlns:a16="http://schemas.microsoft.com/office/drawing/2014/main" id="{BDB7233F-882B-DB9B-12AD-36387B95AE4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 name="Straight Connector 6">
                <a:extLst>
                  <a:ext uri="{FF2B5EF4-FFF2-40B4-BE49-F238E27FC236}">
                    <a16:creationId xmlns:a16="http://schemas.microsoft.com/office/drawing/2014/main" id="{FC9760D0-F8AA-0B67-FB9B-362EEBA2318B}"/>
                  </a:ext>
                </a:extLst>
              </p:cNvPr>
              <p:cNvCxnSpPr>
                <a:stCxn id="5" idx="2"/>
                <a:endCxn id="9"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8A2741B-C624-730D-09A6-38CFE6525E2B}"/>
                  </a:ext>
                </a:extLst>
              </p:cNvPr>
              <p:cNvCxnSpPr>
                <a:cxnSpLocks/>
                <a:stCxn id="5" idx="2"/>
                <a:endCxn id="10"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FF50D8E-956B-1E28-3AE7-FD581C8D5730}"/>
                </a:ext>
              </a:extLst>
            </p:cNvPr>
            <p:cNvSpPr txBox="1"/>
            <p:nvPr/>
          </p:nvSpPr>
          <p:spPr>
            <a:xfrm>
              <a:off x="233718" y="2769163"/>
              <a:ext cx="1818045" cy="707886"/>
            </a:xfrm>
            <a:prstGeom prst="rect">
              <a:avLst/>
            </a:prstGeom>
            <a:noFill/>
          </p:spPr>
          <p:txBody>
            <a:bodyPr wrap="square" rtlCol="0">
              <a:spAutoFit/>
            </a:bodyPr>
            <a:lstStyle/>
            <a:p>
              <a:pPr algn="ctr"/>
              <a:r>
                <a:rPr lang="en-GB" sz="2000" dirty="0"/>
                <a:t>RF</a:t>
              </a:r>
              <a:r>
                <a:rPr lang="en-GB" sz="2000" baseline="-25000" dirty="0"/>
                <a:t>1</a:t>
              </a:r>
              <a:endParaRPr lang="en-GB" sz="2000" dirty="0"/>
            </a:p>
            <a:p>
              <a:pPr algn="ctr"/>
              <a:r>
                <a:rPr lang="en-GB" sz="2000" dirty="0"/>
                <a:t>30 </a:t>
              </a:r>
              <a:r>
                <a:rPr lang="en-GB" sz="2000" dirty="0" err="1"/>
                <a:t>seqs</a:t>
              </a:r>
              <a:endParaRPr lang="en-GB" sz="2000" dirty="0"/>
            </a:p>
          </p:txBody>
        </p:sp>
        <p:sp>
          <p:nvSpPr>
            <p:cNvPr id="20" name="TextBox 19">
              <a:extLst>
                <a:ext uri="{FF2B5EF4-FFF2-40B4-BE49-F238E27FC236}">
                  <a16:creationId xmlns:a16="http://schemas.microsoft.com/office/drawing/2014/main" id="{1D32E582-E0D3-CA24-C39A-35330893DA58}"/>
                </a:ext>
              </a:extLst>
            </p:cNvPr>
            <p:cNvSpPr txBox="1"/>
            <p:nvPr/>
          </p:nvSpPr>
          <p:spPr>
            <a:xfrm>
              <a:off x="2755441" y="2721114"/>
              <a:ext cx="1818045" cy="707886"/>
            </a:xfrm>
            <a:prstGeom prst="rect">
              <a:avLst/>
            </a:prstGeom>
            <a:noFill/>
          </p:spPr>
          <p:txBody>
            <a:bodyPr wrap="square" rtlCol="0">
              <a:spAutoFit/>
            </a:bodyPr>
            <a:lstStyle/>
            <a:p>
              <a:pPr algn="ctr"/>
              <a:r>
                <a:rPr lang="en-GB" sz="2000" dirty="0"/>
                <a:t>RF</a:t>
              </a:r>
              <a:r>
                <a:rPr lang="en-GB" sz="2000" baseline="-25000" dirty="0"/>
                <a:t>2</a:t>
              </a:r>
              <a:endParaRPr lang="en-GB" sz="2000" dirty="0"/>
            </a:p>
            <a:p>
              <a:pPr algn="ctr"/>
              <a:r>
                <a:rPr lang="en-GB" sz="2000" dirty="0"/>
                <a:t>30 </a:t>
              </a:r>
              <a:r>
                <a:rPr lang="en-GB" sz="2000" dirty="0" err="1"/>
                <a:t>seqs</a:t>
              </a:r>
              <a:endParaRPr lang="en-GB" sz="2000" dirty="0"/>
            </a:p>
          </p:txBody>
        </p:sp>
        <p:sp>
          <p:nvSpPr>
            <p:cNvPr id="28" name="TextBox 27">
              <a:extLst>
                <a:ext uri="{FF2B5EF4-FFF2-40B4-BE49-F238E27FC236}">
                  <a16:creationId xmlns:a16="http://schemas.microsoft.com/office/drawing/2014/main" id="{48B3A7D2-6D8B-2BB9-9588-FC02A7CF3173}"/>
                </a:ext>
              </a:extLst>
            </p:cNvPr>
            <p:cNvSpPr txBox="1"/>
            <p:nvPr/>
          </p:nvSpPr>
          <p:spPr>
            <a:xfrm>
              <a:off x="5277164" y="2717317"/>
              <a:ext cx="1818045" cy="707886"/>
            </a:xfrm>
            <a:prstGeom prst="rect">
              <a:avLst/>
            </a:prstGeom>
            <a:noFill/>
          </p:spPr>
          <p:txBody>
            <a:bodyPr wrap="square" rtlCol="0">
              <a:spAutoFit/>
            </a:bodyPr>
            <a:lstStyle/>
            <a:p>
              <a:pPr algn="ctr"/>
              <a:r>
                <a:rPr lang="en-GB" sz="2000" dirty="0"/>
                <a:t>RF</a:t>
              </a:r>
              <a:r>
                <a:rPr lang="en-GB" sz="2000" baseline="-25000" dirty="0"/>
                <a:t>3</a:t>
              </a:r>
              <a:r>
                <a:rPr lang="en-GB" sz="2000" dirty="0"/>
                <a:t> </a:t>
              </a:r>
            </a:p>
            <a:p>
              <a:pPr algn="ctr"/>
              <a:r>
                <a:rPr lang="en-GB" sz="2000" dirty="0"/>
                <a:t>30 </a:t>
              </a:r>
              <a:r>
                <a:rPr lang="en-GB" sz="2000" dirty="0" err="1"/>
                <a:t>seqs</a:t>
              </a:r>
              <a:endParaRPr lang="en-GB" sz="2000" dirty="0"/>
            </a:p>
          </p:txBody>
        </p:sp>
        <p:grpSp>
          <p:nvGrpSpPr>
            <p:cNvPr id="35" name="Group 34">
              <a:extLst>
                <a:ext uri="{FF2B5EF4-FFF2-40B4-BE49-F238E27FC236}">
                  <a16:creationId xmlns:a16="http://schemas.microsoft.com/office/drawing/2014/main" id="{100767FD-FD68-75DC-0370-23ABE688679D}"/>
                </a:ext>
              </a:extLst>
            </p:cNvPr>
            <p:cNvGrpSpPr/>
            <p:nvPr/>
          </p:nvGrpSpPr>
          <p:grpSpPr>
            <a:xfrm>
              <a:off x="2661492" y="3531159"/>
              <a:ext cx="2190917" cy="1203689"/>
              <a:chOff x="8876538" y="5042589"/>
              <a:chExt cx="2383230" cy="1203689"/>
            </a:xfrm>
          </p:grpSpPr>
          <p:sp>
            <p:nvSpPr>
              <p:cNvPr id="36" name="Rounded Rectangle 35">
                <a:extLst>
                  <a:ext uri="{FF2B5EF4-FFF2-40B4-BE49-F238E27FC236}">
                    <a16:creationId xmlns:a16="http://schemas.microsoft.com/office/drawing/2014/main" id="{481A5F93-3413-A109-EE36-036D1D4F1A6B}"/>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37" name="Group 36">
                <a:extLst>
                  <a:ext uri="{FF2B5EF4-FFF2-40B4-BE49-F238E27FC236}">
                    <a16:creationId xmlns:a16="http://schemas.microsoft.com/office/drawing/2014/main" id="{C429D353-D6D0-B0CC-A3B9-76C8A93C7A5C}"/>
                  </a:ext>
                </a:extLst>
              </p:cNvPr>
              <p:cNvGrpSpPr/>
              <p:nvPr/>
            </p:nvGrpSpPr>
            <p:grpSpPr>
              <a:xfrm>
                <a:off x="8876538" y="5817494"/>
                <a:ext cx="2383230" cy="428784"/>
                <a:chOff x="7309207" y="5628449"/>
                <a:chExt cx="2383230" cy="428784"/>
              </a:xfrm>
            </p:grpSpPr>
            <p:sp>
              <p:nvSpPr>
                <p:cNvPr id="40" name="Rounded Rectangle 39">
                  <a:extLst>
                    <a:ext uri="{FF2B5EF4-FFF2-40B4-BE49-F238E27FC236}">
                      <a16:creationId xmlns:a16="http://schemas.microsoft.com/office/drawing/2014/main" id="{27A5AF9E-BE65-403A-FE47-9D1495A264B2}"/>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1" name="Rounded Rectangle 40">
                  <a:extLst>
                    <a:ext uri="{FF2B5EF4-FFF2-40B4-BE49-F238E27FC236}">
                      <a16:creationId xmlns:a16="http://schemas.microsoft.com/office/drawing/2014/main" id="{7C4B9624-F540-C530-D76F-B8FBEF14FD8B}"/>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38" name="Straight Connector 37">
                <a:extLst>
                  <a:ext uri="{FF2B5EF4-FFF2-40B4-BE49-F238E27FC236}">
                    <a16:creationId xmlns:a16="http://schemas.microsoft.com/office/drawing/2014/main" id="{FF30A8E7-58B5-0EAC-C57F-ACD2ED9BBF4A}"/>
                  </a:ext>
                </a:extLst>
              </p:cNvPr>
              <p:cNvCxnSpPr>
                <a:stCxn id="36" idx="2"/>
                <a:endCxn id="40"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1066540-30D2-C315-1E8C-720802C6FC52}"/>
                  </a:ext>
                </a:extLst>
              </p:cNvPr>
              <p:cNvCxnSpPr>
                <a:cxnSpLocks/>
                <a:stCxn id="36" idx="2"/>
                <a:endCxn id="41"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5DD384D9-96DE-0476-D95A-7D0E2D9D6F92}"/>
                </a:ext>
              </a:extLst>
            </p:cNvPr>
            <p:cNvGrpSpPr/>
            <p:nvPr/>
          </p:nvGrpSpPr>
          <p:grpSpPr>
            <a:xfrm>
              <a:off x="5183215" y="3531159"/>
              <a:ext cx="2190917" cy="1203689"/>
              <a:chOff x="8876538" y="5042589"/>
              <a:chExt cx="2383230" cy="1203689"/>
            </a:xfrm>
          </p:grpSpPr>
          <p:sp>
            <p:nvSpPr>
              <p:cNvPr id="43" name="Rounded Rectangle 42">
                <a:extLst>
                  <a:ext uri="{FF2B5EF4-FFF2-40B4-BE49-F238E27FC236}">
                    <a16:creationId xmlns:a16="http://schemas.microsoft.com/office/drawing/2014/main" id="{A4260471-6DCE-E14B-F2B4-A573DC674367}"/>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44" name="Group 43">
                <a:extLst>
                  <a:ext uri="{FF2B5EF4-FFF2-40B4-BE49-F238E27FC236}">
                    <a16:creationId xmlns:a16="http://schemas.microsoft.com/office/drawing/2014/main" id="{4F4344A7-B577-B5D1-556B-735927E85B4D}"/>
                  </a:ext>
                </a:extLst>
              </p:cNvPr>
              <p:cNvGrpSpPr/>
              <p:nvPr/>
            </p:nvGrpSpPr>
            <p:grpSpPr>
              <a:xfrm>
                <a:off x="8876538" y="5817494"/>
                <a:ext cx="2383230" cy="428784"/>
                <a:chOff x="7309207" y="5628449"/>
                <a:chExt cx="2383230" cy="428784"/>
              </a:xfrm>
            </p:grpSpPr>
            <p:sp>
              <p:nvSpPr>
                <p:cNvPr id="47" name="Rounded Rectangle 46">
                  <a:extLst>
                    <a:ext uri="{FF2B5EF4-FFF2-40B4-BE49-F238E27FC236}">
                      <a16:creationId xmlns:a16="http://schemas.microsoft.com/office/drawing/2014/main" id="{F88478D5-7A1A-532C-C696-CCA84D86B38A}"/>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8" name="Rounded Rectangle 47">
                  <a:extLst>
                    <a:ext uri="{FF2B5EF4-FFF2-40B4-BE49-F238E27FC236}">
                      <a16:creationId xmlns:a16="http://schemas.microsoft.com/office/drawing/2014/main" id="{0DEF012F-2B78-5454-633E-C7D492DD2A2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45" name="Straight Connector 44">
                <a:extLst>
                  <a:ext uri="{FF2B5EF4-FFF2-40B4-BE49-F238E27FC236}">
                    <a16:creationId xmlns:a16="http://schemas.microsoft.com/office/drawing/2014/main" id="{A2FFEC65-BC52-0982-8EFA-E9717F344194}"/>
                  </a:ext>
                </a:extLst>
              </p:cNvPr>
              <p:cNvCxnSpPr>
                <a:stCxn id="43" idx="2"/>
                <a:endCxn id="47"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403F7D4-C053-A45A-A2AA-7BAFC6FE46ED}"/>
                  </a:ext>
                </a:extLst>
              </p:cNvPr>
              <p:cNvCxnSpPr>
                <a:cxnSpLocks/>
                <a:stCxn id="43" idx="2"/>
                <a:endCxn id="48"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0" name="Bent Arrow 49">
            <a:extLst>
              <a:ext uri="{FF2B5EF4-FFF2-40B4-BE49-F238E27FC236}">
                <a16:creationId xmlns:a16="http://schemas.microsoft.com/office/drawing/2014/main" id="{67A04D13-7C6F-D556-937E-79846ACF4E9C}"/>
              </a:ext>
            </a:extLst>
          </p:cNvPr>
          <p:cNvSpPr/>
          <p:nvPr/>
        </p:nvSpPr>
        <p:spPr>
          <a:xfrm rot="10800000" flipH="1">
            <a:off x="2871043" y="5105683"/>
            <a:ext cx="3969729" cy="1507364"/>
          </a:xfrm>
          <a:prstGeom prst="ben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1" name="TextBox 50">
            <a:extLst>
              <a:ext uri="{FF2B5EF4-FFF2-40B4-BE49-F238E27FC236}">
                <a16:creationId xmlns:a16="http://schemas.microsoft.com/office/drawing/2014/main" id="{A9AA1D9D-9C80-B604-6C77-1175E3F166B0}"/>
              </a:ext>
            </a:extLst>
          </p:cNvPr>
          <p:cNvSpPr txBox="1"/>
          <p:nvPr/>
        </p:nvSpPr>
        <p:spPr>
          <a:xfrm>
            <a:off x="3344623" y="6044527"/>
            <a:ext cx="1228863" cy="369332"/>
          </a:xfrm>
          <a:prstGeom prst="rect">
            <a:avLst/>
          </a:prstGeom>
          <a:noFill/>
        </p:spPr>
        <p:txBody>
          <a:bodyPr wrap="none" rtlCol="0">
            <a:spAutoFit/>
          </a:bodyPr>
          <a:lstStyle/>
          <a:p>
            <a:r>
              <a:rPr lang="en-GB" b="1" dirty="0">
                <a:solidFill>
                  <a:schemeClr val="bg1"/>
                </a:solidFill>
              </a:rPr>
              <a:t>Aggregate</a:t>
            </a:r>
          </a:p>
        </p:txBody>
      </p:sp>
      <p:grpSp>
        <p:nvGrpSpPr>
          <p:cNvPr id="53" name="Group 52">
            <a:extLst>
              <a:ext uri="{FF2B5EF4-FFF2-40B4-BE49-F238E27FC236}">
                <a16:creationId xmlns:a16="http://schemas.microsoft.com/office/drawing/2014/main" id="{91339007-F940-29DB-32A5-7EF8A417D4AB}"/>
              </a:ext>
            </a:extLst>
          </p:cNvPr>
          <p:cNvGrpSpPr/>
          <p:nvPr/>
        </p:nvGrpSpPr>
        <p:grpSpPr>
          <a:xfrm>
            <a:off x="7723323" y="5283961"/>
            <a:ext cx="2190917" cy="1203689"/>
            <a:chOff x="8876538" y="5042589"/>
            <a:chExt cx="2383230" cy="1203689"/>
          </a:xfrm>
          <a:solidFill>
            <a:schemeClr val="accent4"/>
          </a:solidFill>
        </p:grpSpPr>
        <p:sp>
          <p:nvSpPr>
            <p:cNvPr id="71" name="Rounded Rectangle 70">
              <a:extLst>
                <a:ext uri="{FF2B5EF4-FFF2-40B4-BE49-F238E27FC236}">
                  <a16:creationId xmlns:a16="http://schemas.microsoft.com/office/drawing/2014/main" id="{8A8F37AC-93BA-2ECD-BDBC-DB52C498AC97}"/>
                </a:ext>
              </a:extLst>
            </p:cNvPr>
            <p:cNvSpPr/>
            <p:nvPr/>
          </p:nvSpPr>
          <p:spPr>
            <a:xfrm>
              <a:off x="9520623" y="504258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72" name="Group 71">
              <a:extLst>
                <a:ext uri="{FF2B5EF4-FFF2-40B4-BE49-F238E27FC236}">
                  <a16:creationId xmlns:a16="http://schemas.microsoft.com/office/drawing/2014/main" id="{02FEE439-63A9-9ED3-CBB9-DCE666E559B2}"/>
                </a:ext>
              </a:extLst>
            </p:cNvPr>
            <p:cNvGrpSpPr/>
            <p:nvPr/>
          </p:nvGrpSpPr>
          <p:grpSpPr>
            <a:xfrm>
              <a:off x="8876538" y="5817494"/>
              <a:ext cx="2383230" cy="428784"/>
              <a:chOff x="7309207" y="5628449"/>
              <a:chExt cx="2383230" cy="428784"/>
            </a:xfrm>
            <a:grpFill/>
          </p:grpSpPr>
          <p:sp>
            <p:nvSpPr>
              <p:cNvPr id="75" name="Rounded Rectangle 74">
                <a:extLst>
                  <a:ext uri="{FF2B5EF4-FFF2-40B4-BE49-F238E27FC236}">
                    <a16:creationId xmlns:a16="http://schemas.microsoft.com/office/drawing/2014/main" id="{D90B78A9-4B86-9B60-1AC7-61CEB1AFDD5A}"/>
                  </a:ext>
                </a:extLst>
              </p:cNvPr>
              <p:cNvSpPr/>
              <p:nvPr/>
            </p:nvSpPr>
            <p:spPr>
              <a:xfrm>
                <a:off x="7309207" y="562844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76" name="Rounded Rectangle 75">
                <a:extLst>
                  <a:ext uri="{FF2B5EF4-FFF2-40B4-BE49-F238E27FC236}">
                    <a16:creationId xmlns:a16="http://schemas.microsoft.com/office/drawing/2014/main" id="{99D14A45-422A-2134-F2C1-BBFC63C741A3}"/>
                  </a:ext>
                </a:extLst>
              </p:cNvPr>
              <p:cNvSpPr/>
              <p:nvPr/>
            </p:nvSpPr>
            <p:spPr>
              <a:xfrm>
                <a:off x="8532083" y="5628600"/>
                <a:ext cx="1160354"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3" name="Straight Connector 72">
              <a:extLst>
                <a:ext uri="{FF2B5EF4-FFF2-40B4-BE49-F238E27FC236}">
                  <a16:creationId xmlns:a16="http://schemas.microsoft.com/office/drawing/2014/main" id="{5D5BCF08-CCC3-DBB8-E2D9-06D0CFC72E1A}"/>
                </a:ext>
              </a:extLst>
            </p:cNvPr>
            <p:cNvCxnSpPr>
              <a:stCxn id="71" idx="2"/>
              <a:endCxn id="75" idx="0"/>
            </p:cNvCxnSpPr>
            <p:nvPr/>
          </p:nvCxnSpPr>
          <p:spPr>
            <a:xfrm flipH="1">
              <a:off x="9323464" y="5471222"/>
              <a:ext cx="644085" cy="346272"/>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A4163BB3-EBCB-FAC8-7C75-2487725D0C3C}"/>
                </a:ext>
              </a:extLst>
            </p:cNvPr>
            <p:cNvCxnSpPr>
              <a:cxnSpLocks/>
              <a:stCxn id="71" idx="2"/>
              <a:endCxn id="76" idx="0"/>
            </p:cNvCxnSpPr>
            <p:nvPr/>
          </p:nvCxnSpPr>
          <p:spPr>
            <a:xfrm>
              <a:off x="9967549" y="5471222"/>
              <a:ext cx="712042" cy="346423"/>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57DCB27F-8EA0-3080-A635-9044082C3E11}"/>
              </a:ext>
            </a:extLst>
          </p:cNvPr>
          <p:cNvSpPr txBox="1"/>
          <p:nvPr/>
        </p:nvSpPr>
        <p:spPr>
          <a:xfrm>
            <a:off x="9169244" y="4613150"/>
            <a:ext cx="2190917" cy="707886"/>
          </a:xfrm>
          <a:prstGeom prst="rect">
            <a:avLst/>
          </a:prstGeom>
          <a:noFill/>
        </p:spPr>
        <p:txBody>
          <a:bodyPr wrap="square" rtlCol="0">
            <a:spAutoFit/>
          </a:bodyPr>
          <a:lstStyle/>
          <a:p>
            <a:pPr algn="ctr"/>
            <a:r>
              <a:rPr lang="en-GB" sz="2000" dirty="0"/>
              <a:t>Validate using the remaining 10 </a:t>
            </a:r>
            <a:r>
              <a:rPr lang="en-GB" sz="2000" dirty="0" err="1"/>
              <a:t>seqs</a:t>
            </a:r>
            <a:endParaRPr lang="en-GB" sz="2000" dirty="0"/>
          </a:p>
        </p:txBody>
      </p:sp>
      <p:sp>
        <p:nvSpPr>
          <p:cNvPr id="79" name="Circular Arrow 78">
            <a:extLst>
              <a:ext uri="{FF2B5EF4-FFF2-40B4-BE49-F238E27FC236}">
                <a16:creationId xmlns:a16="http://schemas.microsoft.com/office/drawing/2014/main" id="{5A8A9D5E-7FD9-AF5E-C4AB-0F79F69E2371}"/>
              </a:ext>
            </a:extLst>
          </p:cNvPr>
          <p:cNvSpPr/>
          <p:nvPr/>
        </p:nvSpPr>
        <p:spPr>
          <a:xfrm rot="9056372">
            <a:off x="9101508" y="4740477"/>
            <a:ext cx="921243" cy="1086967"/>
          </a:xfrm>
          <a:prstGeom prst="circularArrow">
            <a:avLst>
              <a:gd name="adj1" fmla="val 12500"/>
              <a:gd name="adj2" fmla="val 1142319"/>
              <a:gd name="adj3" fmla="val 20457681"/>
              <a:gd name="adj4" fmla="val 12488659"/>
              <a:gd name="adj5" fmla="val 12500"/>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1" name="Straight Connector 80">
            <a:extLst>
              <a:ext uri="{FF2B5EF4-FFF2-40B4-BE49-F238E27FC236}">
                <a16:creationId xmlns:a16="http://schemas.microsoft.com/office/drawing/2014/main" id="{8D9179DB-07D4-19E2-C7E3-50DFED831F2E}"/>
              </a:ext>
            </a:extLst>
          </p:cNvPr>
          <p:cNvCxnSpPr/>
          <p:nvPr/>
        </p:nvCxnSpPr>
        <p:spPr>
          <a:xfrm flipV="1">
            <a:off x="2483708" y="2990335"/>
            <a:ext cx="0" cy="1622815"/>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23BD51C-2757-2DD5-3FC2-EDE0BD8FDA7E}"/>
              </a:ext>
            </a:extLst>
          </p:cNvPr>
          <p:cNvCxnSpPr/>
          <p:nvPr/>
        </p:nvCxnSpPr>
        <p:spPr>
          <a:xfrm flipV="1">
            <a:off x="5008605" y="2990335"/>
            <a:ext cx="0" cy="162281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1051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spTree>
    <p:extLst>
      <p:ext uri="{BB962C8B-B14F-4D97-AF65-F5344CB8AC3E}">
        <p14:creationId xmlns:p14="http://schemas.microsoft.com/office/powerpoint/2010/main" val="133435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8C70EE-42D1-0FE9-852C-8594B856F2FD}"/>
              </a:ext>
            </a:extLst>
          </p:cNvPr>
          <p:cNvGraphicFramePr>
            <a:graphicFrameLocks noGrp="1"/>
          </p:cNvGraphicFramePr>
          <p:nvPr>
            <p:extLst>
              <p:ext uri="{D42A27DB-BD31-4B8C-83A1-F6EECF244321}">
                <p14:modId xmlns:p14="http://schemas.microsoft.com/office/powerpoint/2010/main" val="464194891"/>
              </p:ext>
            </p:extLst>
          </p:nvPr>
        </p:nvGraphicFramePr>
        <p:xfrm>
          <a:off x="225288" y="4834911"/>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DPC_AA</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DPC_AD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DPC_AE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94185"/>
                  </a:ext>
                </a:extLst>
              </a:tr>
              <a:tr h="203200">
                <a:tc>
                  <a:txBody>
                    <a:bodyPr/>
                    <a:lstStyle/>
                    <a:p>
                      <a:pPr algn="ctr" fontAlgn="b"/>
                      <a:r>
                        <a:rPr lang="en-GB" sz="1200" u="none" strike="noStrike">
                          <a:effectLst/>
                        </a:rPr>
                        <a:t>JN543662.1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097225"/>
                  </a:ext>
                </a:extLst>
              </a:tr>
            </a:tbl>
          </a:graphicData>
        </a:graphic>
      </p:graphicFrame>
      <p:pic>
        <p:nvPicPr>
          <p:cNvPr id="13" name="Picture 12">
            <a:extLst>
              <a:ext uri="{FF2B5EF4-FFF2-40B4-BE49-F238E27FC236}">
                <a16:creationId xmlns:a16="http://schemas.microsoft.com/office/drawing/2014/main" id="{F5F66E08-BC6D-4AC1-7AEB-DB3B8BF0E011}"/>
              </a:ext>
            </a:extLst>
          </p:cNvPr>
          <p:cNvPicPr>
            <a:picLocks noChangeAspect="1"/>
          </p:cNvPicPr>
          <p:nvPr/>
        </p:nvPicPr>
        <p:blipFill>
          <a:blip r:embed="rId3"/>
          <a:srcRect l="6836" b="47509"/>
          <a:stretch/>
        </p:blipFill>
        <p:spPr>
          <a:xfrm>
            <a:off x="0" y="366566"/>
            <a:ext cx="12192000" cy="4021107"/>
          </a:xfrm>
          <a:prstGeom prst="rect">
            <a:avLst/>
          </a:prstGeom>
        </p:spPr>
      </p:pic>
      <p:sp>
        <p:nvSpPr>
          <p:cNvPr id="14" name="TextBox 13">
            <a:extLst>
              <a:ext uri="{FF2B5EF4-FFF2-40B4-BE49-F238E27FC236}">
                <a16:creationId xmlns:a16="http://schemas.microsoft.com/office/drawing/2014/main" id="{8AAEF665-CA9E-EDB0-A5BF-31F0BD41F5EE}"/>
              </a:ext>
            </a:extLst>
          </p:cNvPr>
          <p:cNvSpPr txBox="1"/>
          <p:nvPr/>
        </p:nvSpPr>
        <p:spPr>
          <a:xfrm>
            <a:off x="6096000" y="5056813"/>
            <a:ext cx="5618922" cy="1384995"/>
          </a:xfrm>
          <a:prstGeom prst="rect">
            <a:avLst/>
          </a:prstGeom>
          <a:noFill/>
        </p:spPr>
        <p:txBody>
          <a:bodyPr wrap="square" rtlCol="0">
            <a:spAutoFit/>
          </a:bodyPr>
          <a:lstStyle/>
          <a:p>
            <a:pPr algn="ctr"/>
            <a:r>
              <a:rPr lang="en-GB" sz="2800" dirty="0"/>
              <a:t>Model</a:t>
            </a:r>
            <a:r>
              <a:rPr lang="en-GB" sz="2800" baseline="-25000" dirty="0"/>
              <a:t>1</a:t>
            </a:r>
            <a:r>
              <a:rPr lang="en-GB" sz="2800" dirty="0"/>
              <a:t>: Label ~ AA+AD+AE…</a:t>
            </a:r>
          </a:p>
          <a:p>
            <a:pPr algn="ctr"/>
            <a:r>
              <a:rPr lang="en-GB" sz="2800" dirty="0"/>
              <a:t>using the features from non-H1N1 proteins only </a:t>
            </a:r>
          </a:p>
        </p:txBody>
      </p:sp>
    </p:spTree>
    <p:extLst>
      <p:ext uri="{BB962C8B-B14F-4D97-AF65-F5344CB8AC3E}">
        <p14:creationId xmlns:p14="http://schemas.microsoft.com/office/powerpoint/2010/main" val="4036897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7230-CC68-8094-98EE-2F83D80D9F6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4F77233-2A14-D7C5-AF4F-C726611A9DC6}"/>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8F5E8ADC-3332-2BD2-8F2D-7BA40DF8DB0C}"/>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DA0B02F1-4669-EA6D-B20F-22E6B5928D0E}"/>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C63AFB25-CD0E-8502-4B30-C7F67D95C3E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F60D060-1DDB-974A-8781-F3D97034F679}"/>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B0C9B509-AE98-4579-870C-59C54331FD27}"/>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3" name="Picture 2">
            <a:extLst>
              <a:ext uri="{FF2B5EF4-FFF2-40B4-BE49-F238E27FC236}">
                <a16:creationId xmlns:a16="http://schemas.microsoft.com/office/drawing/2014/main" id="{6033BE49-55F6-1BAC-1782-DECBECB65A8C}"/>
              </a:ext>
            </a:extLst>
          </p:cNvPr>
          <p:cNvPicPr>
            <a:picLocks noChangeAspect="1"/>
          </p:cNvPicPr>
          <p:nvPr/>
        </p:nvPicPr>
        <p:blipFill>
          <a:blip r:embed="rId4"/>
          <a:stretch>
            <a:fillRect/>
          </a:stretch>
        </p:blipFill>
        <p:spPr>
          <a:xfrm>
            <a:off x="0" y="194289"/>
            <a:ext cx="12192000" cy="4010525"/>
          </a:xfrm>
          <a:prstGeom prst="rect">
            <a:avLst/>
          </a:prstGeom>
        </p:spPr>
      </p:pic>
    </p:spTree>
    <p:extLst>
      <p:ext uri="{BB962C8B-B14F-4D97-AF65-F5344CB8AC3E}">
        <p14:creationId xmlns:p14="http://schemas.microsoft.com/office/powerpoint/2010/main" val="355884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17E3-FCFE-45F2-62C1-AF4F41846959}"/>
              </a:ext>
            </a:extLst>
          </p:cNvPr>
          <p:cNvSpPr>
            <a:spLocks noGrp="1"/>
          </p:cNvSpPr>
          <p:nvPr>
            <p:ph type="title"/>
          </p:nvPr>
        </p:nvSpPr>
        <p:spPr/>
        <p:txBody>
          <a:bodyPr/>
          <a:lstStyle/>
          <a:p>
            <a:r>
              <a:rPr lang="en-GB" dirty="0"/>
              <a:t>Machine Learning Models </a:t>
            </a:r>
          </a:p>
        </p:txBody>
      </p:sp>
      <p:sp>
        <p:nvSpPr>
          <p:cNvPr id="3" name="Content Placeholder 2">
            <a:extLst>
              <a:ext uri="{FF2B5EF4-FFF2-40B4-BE49-F238E27FC236}">
                <a16:creationId xmlns:a16="http://schemas.microsoft.com/office/drawing/2014/main" id="{F55D7599-0757-9EE2-68BC-59EFD63809D4}"/>
              </a:ext>
            </a:extLst>
          </p:cNvPr>
          <p:cNvSpPr>
            <a:spLocks noGrp="1"/>
          </p:cNvSpPr>
          <p:nvPr>
            <p:ph idx="1"/>
          </p:nvPr>
        </p:nvSpPr>
        <p:spPr/>
        <p:txBody>
          <a:bodyPr/>
          <a:lstStyle/>
          <a:p>
            <a:r>
              <a:rPr lang="en-GB" dirty="0"/>
              <a:t>Segment</a:t>
            </a:r>
            <a:r>
              <a:rPr lang="en-GB" baseline="-25000" dirty="0"/>
              <a:t>[1-8]</a:t>
            </a:r>
            <a:r>
              <a:rPr lang="en-GB" dirty="0"/>
              <a:t> • Feature</a:t>
            </a:r>
            <a:r>
              <a:rPr lang="en-GB" baseline="-25000" dirty="0"/>
              <a:t>[1-6]</a:t>
            </a:r>
            <a:r>
              <a:rPr lang="en-GB" dirty="0"/>
              <a:t> • Subtype</a:t>
            </a:r>
            <a:r>
              <a:rPr lang="en-GB" baseline="-25000" dirty="0"/>
              <a:t>[1-25]</a:t>
            </a:r>
            <a:r>
              <a:rPr lang="en-GB" dirty="0"/>
              <a:t> • Class</a:t>
            </a:r>
            <a:r>
              <a:rPr lang="en-GB" baseline="-25000" dirty="0"/>
              <a:t>[1-2]</a:t>
            </a:r>
          </a:p>
          <a:p>
            <a:pPr lvl="1"/>
            <a:r>
              <a:rPr lang="en-GB" dirty="0"/>
              <a:t>1200 two-class models (Avian/Mammalian)</a:t>
            </a:r>
          </a:p>
          <a:p>
            <a:pPr lvl="1"/>
            <a:r>
              <a:rPr lang="en-GB" dirty="0"/>
              <a:t>1200 multi-class models (Avian/Bat/Dog/Horse/Human/Pig)</a:t>
            </a:r>
          </a:p>
          <a:p>
            <a:r>
              <a:rPr lang="en-GB" dirty="0"/>
              <a:t>Compile the feature models together to combine their predictions</a:t>
            </a:r>
          </a:p>
          <a:p>
            <a:pPr lvl="1"/>
            <a:r>
              <a:rPr lang="en-GB" dirty="0"/>
              <a:t>200 two-class stacks</a:t>
            </a:r>
          </a:p>
          <a:p>
            <a:pPr lvl="1"/>
            <a:r>
              <a:rPr lang="en-GB" dirty="0"/>
              <a:t>200 multi-class stacks</a:t>
            </a:r>
          </a:p>
          <a:p>
            <a:pPr lvl="1"/>
            <a:endParaRPr lang="en-GB" dirty="0"/>
          </a:p>
        </p:txBody>
      </p:sp>
    </p:spTree>
    <p:extLst>
      <p:ext uri="{BB962C8B-B14F-4D97-AF65-F5344CB8AC3E}">
        <p14:creationId xmlns:p14="http://schemas.microsoft.com/office/powerpoint/2010/main" val="2917902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2964</TotalTime>
  <Words>2024</Words>
  <Application>Microsoft Macintosh PowerPoint</Application>
  <PresentationFormat>Widescreen</PresentationFormat>
  <Paragraphs>221</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Aptos Narrow</vt:lpstr>
      <vt:lpstr>Arial</vt:lpstr>
      <vt:lpstr>Calibri</vt:lpstr>
      <vt:lpstr>roboto</vt:lpstr>
      <vt:lpstr>Office Theme</vt:lpstr>
      <vt:lpstr> Machine Learning Meets Phylodynamics</vt:lpstr>
      <vt:lpstr>Intro</vt:lpstr>
      <vt:lpstr>Why Double the Analysis?</vt:lpstr>
      <vt:lpstr>Machine Learning Models</vt:lpstr>
      <vt:lpstr>Random Forests</vt:lpstr>
      <vt:lpstr>PowerPoint Presentation</vt:lpstr>
      <vt:lpstr>PowerPoint Presentation</vt:lpstr>
      <vt:lpstr>PowerPoint Presentation</vt:lpstr>
      <vt:lpstr>Machine Learning Models </vt:lpstr>
      <vt:lpstr>H1N1 HA Model</vt:lpstr>
      <vt:lpstr>Phylogenetics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Jordan Bone (PGR)</cp:lastModifiedBy>
  <cp:revision>65</cp:revision>
  <dcterms:created xsi:type="dcterms:W3CDTF">2024-12-11T09:23:09Z</dcterms:created>
  <dcterms:modified xsi:type="dcterms:W3CDTF">2025-02-27T09:35:08Z</dcterms:modified>
</cp:coreProperties>
</file>